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notesMasterIdLst>
    <p:notesMasterId r:id="rId40"/>
  </p:notesMasterIdLst>
  <p:sldIdLst>
    <p:sldId id="256" r:id="rId7"/>
    <p:sldId id="265" r:id="rId8"/>
    <p:sldId id="269" r:id="rId9"/>
    <p:sldId id="291" r:id="rId10"/>
    <p:sldId id="267" r:id="rId11"/>
    <p:sldId id="266" r:id="rId12"/>
    <p:sldId id="271" r:id="rId13"/>
    <p:sldId id="270" r:id="rId14"/>
    <p:sldId id="289" r:id="rId15"/>
    <p:sldId id="290" r:id="rId16"/>
    <p:sldId id="257" r:id="rId17"/>
    <p:sldId id="258" r:id="rId18"/>
    <p:sldId id="259" r:id="rId19"/>
    <p:sldId id="260" r:id="rId20"/>
    <p:sldId id="261" r:id="rId21"/>
    <p:sldId id="263"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92" r:id="rId36"/>
    <p:sldId id="286" r:id="rId37"/>
    <p:sldId id="287" r:id="rId38"/>
    <p:sldId id="264" r:id="rId39"/>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122238" y="882650"/>
            <a:ext cx="7737476" cy="4352925"/>
          </a:xfrm>
          <a:prstGeom prst="rect">
            <a:avLst/>
          </a:prstGeom>
        </p:spPr>
        <p:txBody>
          <a:bodyPr lIns="0" tIns="0" rIns="0" bIns="0" anchor="ctr">
            <a:noAutofit/>
          </a:bodyPr>
          <a:lstStyle/>
          <a:p>
            <a:pPr algn="ctr"/>
            <a:r>
              <a:rPr lang="en-US" sz="4400" b="0" strike="noStrike" spc="-1">
                <a:latin typeface="Arial"/>
              </a:rPr>
              <a:t>Для перемещения страницы щёлкните мышью</a:t>
            </a:r>
          </a:p>
        </p:txBody>
      </p:sp>
      <p:sp>
        <p:nvSpPr>
          <p:cNvPr id="328" name="PlaceHolder 2"/>
          <p:cNvSpPr>
            <a:spLocks noGrp="1"/>
          </p:cNvSpPr>
          <p:nvPr>
            <p:ph type="body"/>
          </p:nvPr>
        </p:nvSpPr>
        <p:spPr>
          <a:xfrm>
            <a:off x="749350" y="5514073"/>
            <a:ext cx="5994443" cy="5223654"/>
          </a:xfrm>
          <a:prstGeom prst="rect">
            <a:avLst/>
          </a:prstGeom>
        </p:spPr>
        <p:txBody>
          <a:bodyPr lIns="0" tIns="0" rIns="0" bIns="0">
            <a:noAutofit/>
          </a:bodyPr>
          <a:lstStyle/>
          <a:p>
            <a:r>
              <a:rPr lang="en-US" sz="2000" b="0" strike="noStrike" spc="-1">
                <a:latin typeface="Arial"/>
              </a:rPr>
              <a:t>Для правки формата примечаний щёлкните мышью</a:t>
            </a:r>
          </a:p>
        </p:txBody>
      </p:sp>
      <p:sp>
        <p:nvSpPr>
          <p:cNvPr id="329" name="PlaceHolder 3"/>
          <p:cNvSpPr>
            <a:spLocks noGrp="1"/>
          </p:cNvSpPr>
          <p:nvPr>
            <p:ph type="hdr"/>
          </p:nvPr>
        </p:nvSpPr>
        <p:spPr>
          <a:xfrm>
            <a:off x="0" y="0"/>
            <a:ext cx="3251822" cy="580059"/>
          </a:xfrm>
          <a:prstGeom prst="rect">
            <a:avLst/>
          </a:prstGeom>
        </p:spPr>
        <p:txBody>
          <a:bodyPr lIns="0" tIns="0" rIns="0" bIns="0">
            <a:noAutofit/>
          </a:bodyPr>
          <a:lstStyle/>
          <a:p>
            <a:r>
              <a:rPr lang="en-US" sz="1400" b="0" strike="noStrike" spc="-1">
                <a:latin typeface="Times New Roman"/>
              </a:rPr>
              <a:t>&lt;верхний колонтитул&gt;</a:t>
            </a:r>
          </a:p>
        </p:txBody>
      </p:sp>
      <p:sp>
        <p:nvSpPr>
          <p:cNvPr id="330" name="PlaceHolder 4"/>
          <p:cNvSpPr>
            <a:spLocks noGrp="1"/>
          </p:cNvSpPr>
          <p:nvPr>
            <p:ph type="dt"/>
          </p:nvPr>
        </p:nvSpPr>
        <p:spPr>
          <a:xfrm>
            <a:off x="4241321" y="0"/>
            <a:ext cx="3251822" cy="580059"/>
          </a:xfrm>
          <a:prstGeom prst="rect">
            <a:avLst/>
          </a:prstGeom>
        </p:spPr>
        <p:txBody>
          <a:bodyPr lIns="0" tIns="0" rIns="0" bIns="0">
            <a:noAutofit/>
          </a:bodyPr>
          <a:lstStyle/>
          <a:p>
            <a:pPr algn="r"/>
            <a:r>
              <a:rPr lang="en-US" sz="1400" b="0" strike="noStrike" spc="-1">
                <a:latin typeface="Times New Roman"/>
              </a:rPr>
              <a:t>&lt;дата/время&gt;</a:t>
            </a:r>
          </a:p>
        </p:txBody>
      </p:sp>
      <p:sp>
        <p:nvSpPr>
          <p:cNvPr id="331" name="PlaceHolder 5"/>
          <p:cNvSpPr>
            <a:spLocks noGrp="1"/>
          </p:cNvSpPr>
          <p:nvPr>
            <p:ph type="ftr"/>
          </p:nvPr>
        </p:nvSpPr>
        <p:spPr>
          <a:xfrm>
            <a:off x="0" y="11028538"/>
            <a:ext cx="3251822" cy="580059"/>
          </a:xfrm>
          <a:prstGeom prst="rect">
            <a:avLst/>
          </a:prstGeom>
        </p:spPr>
        <p:txBody>
          <a:bodyPr lIns="0" tIns="0" rIns="0" bIns="0" anchor="b">
            <a:noAutofit/>
          </a:bodyPr>
          <a:lstStyle/>
          <a:p>
            <a:r>
              <a:rPr lang="en-US" sz="1400" b="0" strike="noStrike" spc="-1">
                <a:latin typeface="Times New Roman"/>
              </a:rPr>
              <a:t>&lt;нижний колонтитул&gt;</a:t>
            </a:r>
          </a:p>
        </p:txBody>
      </p:sp>
      <p:sp>
        <p:nvSpPr>
          <p:cNvPr id="332" name="PlaceHolder 6"/>
          <p:cNvSpPr>
            <a:spLocks noGrp="1"/>
          </p:cNvSpPr>
          <p:nvPr>
            <p:ph type="sldNum"/>
          </p:nvPr>
        </p:nvSpPr>
        <p:spPr>
          <a:xfrm>
            <a:off x="4241321" y="11028538"/>
            <a:ext cx="3251822" cy="580059"/>
          </a:xfrm>
          <a:prstGeom prst="rect">
            <a:avLst/>
          </a:prstGeom>
        </p:spPr>
        <p:txBody>
          <a:bodyPr lIns="0" tIns="0" rIns="0" bIns="0" anchor="b">
            <a:noAutofit/>
          </a:bodyPr>
          <a:lstStyle/>
          <a:p>
            <a:pPr algn="r"/>
            <a:fld id="{03B55D16-0E6F-4564-B4A6-4FAA4DC98477}"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2766444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noRot="1" noChangeAspect="1"/>
          </p:cNvSpPr>
          <p:nvPr>
            <p:ph type="sldImg"/>
          </p:nvPr>
        </p:nvSpPr>
        <p:spPr>
          <a:xfrm>
            <a:off x="-222250" y="808038"/>
            <a:ext cx="7178675" cy="4038600"/>
          </a:xfrm>
          <a:prstGeom prst="rect">
            <a:avLst/>
          </a:prstGeom>
        </p:spPr>
      </p:sp>
      <p:sp>
        <p:nvSpPr>
          <p:cNvPr id="424" name="PlaceHolder 2"/>
          <p:cNvSpPr>
            <a:spLocks noGrp="1"/>
          </p:cNvSpPr>
          <p:nvPr>
            <p:ph type="body"/>
          </p:nvPr>
        </p:nvSpPr>
        <p:spPr>
          <a:xfrm>
            <a:off x="679767" y="4778056"/>
            <a:ext cx="5434929" cy="3905623"/>
          </a:xfrm>
          <a:prstGeom prst="rect">
            <a:avLst/>
          </a:prstGeom>
        </p:spPr>
        <p:txBody>
          <a:bodyPr lIns="0" tIns="0" rIns="0" bIns="0">
            <a:noAutofit/>
          </a:bodyPr>
          <a:lstStyle/>
          <a:p>
            <a:endParaRPr lang="en-US" sz="2000" b="0" strike="noStrike" spc="-1">
              <a:latin typeface="Arial"/>
            </a:endParaRPr>
          </a:p>
        </p:txBody>
      </p:sp>
      <p:sp>
        <p:nvSpPr>
          <p:cNvPr id="425" name="Номер слайда 3"/>
          <p:cNvSpPr/>
          <p:nvPr/>
        </p:nvSpPr>
        <p:spPr>
          <a:xfrm>
            <a:off x="3850588" y="9430250"/>
            <a:ext cx="2942448" cy="49445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93EC159-5267-453C-BB91-62B97A169186}" type="slidenum">
              <a:rPr lang="ru-RU" sz="1200" b="0" strike="noStrike" spc="-1">
                <a:solidFill>
                  <a:srgbClr val="000000"/>
                </a:solidFill>
                <a:latin typeface="Calibri"/>
                <a:ea typeface="+mn-ea"/>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882650"/>
            <a:ext cx="7734300" cy="4351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987151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882650"/>
            <a:ext cx="7734300" cy="4351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78712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882650"/>
            <a:ext cx="7734300" cy="4351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45257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PlaceHolder 1"/>
          <p:cNvSpPr>
            <a:spLocks noGrp="1" noRot="1" noChangeAspect="1"/>
          </p:cNvSpPr>
          <p:nvPr>
            <p:ph type="sldImg"/>
          </p:nvPr>
        </p:nvSpPr>
        <p:spPr>
          <a:xfrm>
            <a:off x="423863" y="1241425"/>
            <a:ext cx="5946775" cy="3346450"/>
          </a:xfrm>
          <a:prstGeom prst="rect">
            <a:avLst/>
          </a:prstGeom>
        </p:spPr>
      </p:sp>
      <p:sp>
        <p:nvSpPr>
          <p:cNvPr id="427" name="PlaceHolder 2"/>
          <p:cNvSpPr>
            <a:spLocks noGrp="1"/>
          </p:cNvSpPr>
          <p:nvPr>
            <p:ph type="body"/>
          </p:nvPr>
        </p:nvSpPr>
        <p:spPr>
          <a:xfrm>
            <a:off x="679767" y="4778056"/>
            <a:ext cx="5434929" cy="3905623"/>
          </a:xfrm>
          <a:prstGeom prst="rect">
            <a:avLst/>
          </a:prstGeom>
        </p:spPr>
        <p:txBody>
          <a:bodyPr lIns="0" tIns="0" rIns="0" bIns="0">
            <a:noAutofit/>
          </a:bodyPr>
          <a:lstStyle/>
          <a:p>
            <a:endParaRPr lang="en-US" sz="2000" b="0" strike="noStrike" spc="-1">
              <a:latin typeface="Arial"/>
            </a:endParaRPr>
          </a:p>
        </p:txBody>
      </p:sp>
      <p:sp>
        <p:nvSpPr>
          <p:cNvPr id="428" name="Номер слайда 3"/>
          <p:cNvSpPr/>
          <p:nvPr/>
        </p:nvSpPr>
        <p:spPr>
          <a:xfrm>
            <a:off x="3850588" y="9430250"/>
            <a:ext cx="2942448" cy="49445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0410C0B-D700-403D-8E90-B32041A31BA4}" type="slidenum">
              <a:rPr lang="ru-RU" sz="1200" b="0" strike="noStrike" spc="-1">
                <a:solidFill>
                  <a:srgbClr val="000000"/>
                </a:solidFill>
                <a:latin typeface="+mn-lt"/>
                <a:ea typeface="+mn-ea"/>
              </a:rPr>
              <a:t>11</a:t>
            </a:fld>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noRot="1" noChangeAspect="1"/>
          </p:cNvSpPr>
          <p:nvPr>
            <p:ph type="sldImg"/>
          </p:nvPr>
        </p:nvSpPr>
        <p:spPr>
          <a:xfrm>
            <a:off x="423863" y="1241425"/>
            <a:ext cx="5946775" cy="3346450"/>
          </a:xfrm>
          <a:prstGeom prst="rect">
            <a:avLst/>
          </a:prstGeom>
        </p:spPr>
      </p:sp>
      <p:sp>
        <p:nvSpPr>
          <p:cNvPr id="430" name="PlaceHolder 2"/>
          <p:cNvSpPr>
            <a:spLocks noGrp="1"/>
          </p:cNvSpPr>
          <p:nvPr>
            <p:ph type="body"/>
          </p:nvPr>
        </p:nvSpPr>
        <p:spPr>
          <a:xfrm>
            <a:off x="679767" y="4778056"/>
            <a:ext cx="5434929" cy="3905623"/>
          </a:xfrm>
          <a:prstGeom prst="rect">
            <a:avLst/>
          </a:prstGeom>
        </p:spPr>
        <p:txBody>
          <a:bodyPr lIns="0" tIns="0" rIns="0" bIns="0">
            <a:noAutofit/>
          </a:bodyPr>
          <a:lstStyle/>
          <a:p>
            <a:endParaRPr lang="en-US" sz="2000" b="0" strike="noStrike" spc="-1">
              <a:latin typeface="Arial"/>
            </a:endParaRPr>
          </a:p>
        </p:txBody>
      </p:sp>
      <p:sp>
        <p:nvSpPr>
          <p:cNvPr id="431" name="Номер слайда 3_1"/>
          <p:cNvSpPr/>
          <p:nvPr/>
        </p:nvSpPr>
        <p:spPr>
          <a:xfrm>
            <a:off x="3850588" y="9430250"/>
            <a:ext cx="2942448" cy="49445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65BD200-8061-433C-B75E-4D12B8944DB7}" type="slidenum">
              <a:rPr lang="ru-RU" sz="1200" b="0" strike="noStrike" spc="-1">
                <a:solidFill>
                  <a:srgbClr val="000000"/>
                </a:solidFill>
                <a:latin typeface="+mn-lt"/>
                <a:ea typeface="+mn-ea"/>
              </a:rPr>
              <a:t>14</a:t>
            </a:fld>
            <a:endParaRPr lang="en-US"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882650"/>
            <a:ext cx="7734300" cy="4351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31733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882650"/>
            <a:ext cx="7734300" cy="4351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87846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882650"/>
            <a:ext cx="7734300" cy="4351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254223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882650"/>
            <a:ext cx="7734300" cy="4351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85801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882650"/>
            <a:ext cx="7734300" cy="4351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211114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882650"/>
            <a:ext cx="7734300" cy="4351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275090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3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3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3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4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4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4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4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4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4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7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7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7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7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8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8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8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9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9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9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9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0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0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0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0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3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3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3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3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4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4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5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5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5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6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6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6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6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6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6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6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6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8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8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8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9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9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19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0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0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0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0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1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1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1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1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1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1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1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4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4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4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4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9"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5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5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5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5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5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5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6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6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6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6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7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7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7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7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7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7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7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91"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9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9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9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9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8"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9"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30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0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30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4"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30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30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0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3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1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1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31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31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31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1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1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32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2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2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2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2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2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21040"/>
            <a:ext cx="10972440" cy="1250280"/>
          </a:xfrm>
          <a:prstGeom prst="rect">
            <a:avLst/>
          </a:prstGeom>
        </p:spPr>
        <p:txBody>
          <a:bodyPr lIns="0" tIns="0" rIns="0" bIns="0" anchor="ctr">
            <a:noAutofit/>
          </a:bodyPr>
          <a:lstStyle/>
          <a:p>
            <a:pPr algn="ctr"/>
            <a:endParaRPr lang="en-US" sz="4400" b="0" strike="noStrike" spc="-1">
              <a:latin typeface="Arial"/>
            </a:endParaRPr>
          </a:p>
        </p:txBody>
      </p:sp>
      <p:sp>
        <p:nvSpPr>
          <p:cNvPr id="3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3" name="Group 6"/>
          <p:cNvGrpSpPr/>
          <p:nvPr/>
        </p:nvGrpSpPr>
        <p:grpSpPr>
          <a:xfrm>
            <a:off x="0" y="-8640"/>
            <a:ext cx="12188880" cy="6866640"/>
            <a:chOff x="0" y="-8640"/>
            <a:chExt cx="12188880" cy="6866640"/>
          </a:xfrm>
        </p:grpSpPr>
        <p:sp>
          <p:nvSpPr>
            <p:cNvPr id="14" name="Straight Connector 19"/>
            <p:cNvSpPr/>
            <p:nvPr/>
          </p:nvSpPr>
          <p:spPr>
            <a:xfrm>
              <a:off x="9370800" y="0"/>
              <a:ext cx="1219320" cy="6858000"/>
            </a:xfrm>
            <a:prstGeom prst="line">
              <a:avLst/>
            </a:prstGeom>
            <a:ln w="9525" cap="rnd">
              <a:solidFill>
                <a:srgbClr val="BFBFBF"/>
              </a:solidFill>
              <a:round/>
            </a:ln>
          </p:spPr>
          <p:style>
            <a:lnRef idx="2">
              <a:schemeClr val="accent1"/>
            </a:lnRef>
            <a:fillRef idx="0">
              <a:schemeClr val="accent1"/>
            </a:fillRef>
            <a:effectRef idx="1">
              <a:schemeClr val="accent1"/>
            </a:effectRef>
            <a:fontRef idx="minor"/>
          </p:style>
        </p:sp>
        <p:sp>
          <p:nvSpPr>
            <p:cNvPr id="2" name="Straight Connector 20"/>
            <p:cNvSpPr/>
            <p:nvPr/>
          </p:nvSpPr>
          <p:spPr>
            <a:xfrm flipH="1">
              <a:off x="7425000" y="3681360"/>
              <a:ext cx="4763520" cy="3176640"/>
            </a:xfrm>
            <a:prstGeom prst="line">
              <a:avLst/>
            </a:prstGeom>
            <a:ln w="9525" cap="rnd">
              <a:solidFill>
                <a:srgbClr val="D9D9D9"/>
              </a:solidFill>
              <a:round/>
            </a:ln>
          </p:spPr>
          <p:style>
            <a:lnRef idx="2">
              <a:schemeClr val="accent1"/>
            </a:lnRef>
            <a:fillRef idx="0">
              <a:schemeClr val="accent1"/>
            </a:fillRef>
            <a:effectRef idx="1">
              <a:schemeClr val="accent1"/>
            </a:effectRef>
            <a:fontRef idx="minor"/>
          </p:style>
        </p:sp>
        <p:sp>
          <p:nvSpPr>
            <p:cNvPr id="3" name="Rectangle 23"/>
            <p:cNvSpPr/>
            <p:nvPr/>
          </p:nvSpPr>
          <p:spPr>
            <a:xfrm>
              <a:off x="9181440" y="-8640"/>
              <a:ext cx="3004200" cy="68634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 name="Rectangle 25"/>
            <p:cNvSpPr/>
            <p:nvPr/>
          </p:nvSpPr>
          <p:spPr>
            <a:xfrm>
              <a:off x="9603360" y="-8640"/>
              <a:ext cx="2585160" cy="68634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 name="Isosceles Triangle 23"/>
            <p:cNvSpPr/>
            <p:nvPr/>
          </p:nvSpPr>
          <p:spPr>
            <a:xfrm>
              <a:off x="8932320" y="3048120"/>
              <a:ext cx="3256560" cy="380664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 name="Rectangle 27"/>
            <p:cNvSpPr/>
            <p:nvPr/>
          </p:nvSpPr>
          <p:spPr>
            <a:xfrm>
              <a:off x="9334440" y="-8640"/>
              <a:ext cx="2851200" cy="68634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Rectangle 28"/>
            <p:cNvSpPr/>
            <p:nvPr/>
          </p:nvSpPr>
          <p:spPr>
            <a:xfrm>
              <a:off x="10898640" y="-8640"/>
              <a:ext cx="1287000" cy="68634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 name="Rectangle 29"/>
            <p:cNvSpPr/>
            <p:nvPr/>
          </p:nvSpPr>
          <p:spPr>
            <a:xfrm>
              <a:off x="10938960" y="-8640"/>
              <a:ext cx="1246680" cy="68634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 name="Isosceles Triangle 27"/>
            <p:cNvSpPr/>
            <p:nvPr/>
          </p:nvSpPr>
          <p:spPr>
            <a:xfrm>
              <a:off x="10371600" y="3589920"/>
              <a:ext cx="1814040" cy="326484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 name="Isosceles Triangle 28"/>
            <p:cNvSpPr/>
            <p:nvPr/>
          </p:nvSpPr>
          <p:spPr>
            <a:xfrm>
              <a:off x="0" y="4013280"/>
              <a:ext cx="445320" cy="2841480"/>
            </a:xfrm>
            <a:prstGeom prst="triangle">
              <a:avLst>
                <a:gd name="adj" fmla="val 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Для правки текста заглавия щёлкните мышью</a:t>
            </a:r>
          </a:p>
        </p:txBody>
      </p:sp>
      <p:sp>
        <p:nvSpPr>
          <p:cNvPr id="12"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en-US"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en-US"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en-US"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en-US"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en-US"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en-US"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9" name="Group 6"/>
          <p:cNvGrpSpPr/>
          <p:nvPr/>
        </p:nvGrpSpPr>
        <p:grpSpPr>
          <a:xfrm>
            <a:off x="0" y="-8640"/>
            <a:ext cx="12188880" cy="6866640"/>
            <a:chOff x="0" y="-8640"/>
            <a:chExt cx="12188880" cy="6866640"/>
          </a:xfrm>
        </p:grpSpPr>
        <p:sp>
          <p:nvSpPr>
            <p:cNvPr id="50" name="Straight Connector 19"/>
            <p:cNvSpPr/>
            <p:nvPr/>
          </p:nvSpPr>
          <p:spPr>
            <a:xfrm>
              <a:off x="9370800" y="0"/>
              <a:ext cx="1219320" cy="6858000"/>
            </a:xfrm>
            <a:prstGeom prst="line">
              <a:avLst/>
            </a:prstGeom>
            <a:ln w="9525" cap="rnd">
              <a:solidFill>
                <a:srgbClr val="BFBFBF"/>
              </a:solidFill>
              <a:round/>
            </a:ln>
          </p:spPr>
          <p:style>
            <a:lnRef idx="2">
              <a:schemeClr val="accent1"/>
            </a:lnRef>
            <a:fillRef idx="0">
              <a:schemeClr val="accent1"/>
            </a:fillRef>
            <a:effectRef idx="1">
              <a:schemeClr val="accent1"/>
            </a:effectRef>
            <a:fontRef idx="minor"/>
          </p:style>
        </p:sp>
        <p:sp>
          <p:nvSpPr>
            <p:cNvPr id="51" name="Straight Connector 20"/>
            <p:cNvSpPr/>
            <p:nvPr/>
          </p:nvSpPr>
          <p:spPr>
            <a:xfrm flipH="1">
              <a:off x="7425000" y="3681360"/>
              <a:ext cx="4763520" cy="3176640"/>
            </a:xfrm>
            <a:prstGeom prst="line">
              <a:avLst/>
            </a:prstGeom>
            <a:ln w="9525" cap="rnd">
              <a:solidFill>
                <a:srgbClr val="D9D9D9"/>
              </a:solidFill>
              <a:round/>
            </a:ln>
          </p:spPr>
          <p:style>
            <a:lnRef idx="2">
              <a:schemeClr val="accent1"/>
            </a:lnRef>
            <a:fillRef idx="0">
              <a:schemeClr val="accent1"/>
            </a:fillRef>
            <a:effectRef idx="1">
              <a:schemeClr val="accent1"/>
            </a:effectRef>
            <a:fontRef idx="minor"/>
          </p:style>
        </p:sp>
        <p:sp>
          <p:nvSpPr>
            <p:cNvPr id="52" name="Rectangle 23"/>
            <p:cNvSpPr/>
            <p:nvPr/>
          </p:nvSpPr>
          <p:spPr>
            <a:xfrm>
              <a:off x="9181440" y="-8640"/>
              <a:ext cx="3004200" cy="68634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3" name="Rectangle 25"/>
            <p:cNvSpPr/>
            <p:nvPr/>
          </p:nvSpPr>
          <p:spPr>
            <a:xfrm>
              <a:off x="9603360" y="-8640"/>
              <a:ext cx="2585160" cy="68634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4" name="Isosceles Triangle 23"/>
            <p:cNvSpPr/>
            <p:nvPr/>
          </p:nvSpPr>
          <p:spPr>
            <a:xfrm>
              <a:off x="8932320" y="3048120"/>
              <a:ext cx="3256560" cy="380664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5" name="Rectangle 27"/>
            <p:cNvSpPr/>
            <p:nvPr/>
          </p:nvSpPr>
          <p:spPr>
            <a:xfrm>
              <a:off x="9334440" y="-8640"/>
              <a:ext cx="2851200" cy="68634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6" name="Rectangle 28"/>
            <p:cNvSpPr/>
            <p:nvPr/>
          </p:nvSpPr>
          <p:spPr>
            <a:xfrm>
              <a:off x="10898640" y="-8640"/>
              <a:ext cx="1287000" cy="68634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7" name="Rectangle 29"/>
            <p:cNvSpPr/>
            <p:nvPr/>
          </p:nvSpPr>
          <p:spPr>
            <a:xfrm>
              <a:off x="10938960" y="-8640"/>
              <a:ext cx="1246680" cy="68634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8" name="Isosceles Triangle 27"/>
            <p:cNvSpPr/>
            <p:nvPr/>
          </p:nvSpPr>
          <p:spPr>
            <a:xfrm>
              <a:off x="10371600" y="3589920"/>
              <a:ext cx="1814040" cy="326484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9" name="Isosceles Triangle 28"/>
            <p:cNvSpPr/>
            <p:nvPr/>
          </p:nvSpPr>
          <p:spPr>
            <a:xfrm>
              <a:off x="0" y="4013280"/>
              <a:ext cx="445320" cy="2841480"/>
            </a:xfrm>
            <a:prstGeom prst="triangle">
              <a:avLst>
                <a:gd name="adj" fmla="val 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60" name="Group 6"/>
          <p:cNvGrpSpPr/>
          <p:nvPr/>
        </p:nvGrpSpPr>
        <p:grpSpPr>
          <a:xfrm>
            <a:off x="3240" y="-8640"/>
            <a:ext cx="12185640" cy="6866640"/>
            <a:chOff x="3240" y="-8640"/>
            <a:chExt cx="12185640" cy="6866640"/>
          </a:xfrm>
        </p:grpSpPr>
        <p:sp>
          <p:nvSpPr>
            <p:cNvPr id="61" name="Straight Connector 31"/>
            <p:cNvSpPr/>
            <p:nvPr/>
          </p:nvSpPr>
          <p:spPr>
            <a:xfrm>
              <a:off x="9370800" y="0"/>
              <a:ext cx="1219320" cy="6858000"/>
            </a:xfrm>
            <a:prstGeom prst="line">
              <a:avLst/>
            </a:prstGeom>
            <a:ln w="9525" cap="rnd">
              <a:solidFill>
                <a:srgbClr val="BFBFBF"/>
              </a:solidFill>
              <a:round/>
            </a:ln>
          </p:spPr>
          <p:style>
            <a:lnRef idx="2">
              <a:schemeClr val="accent1"/>
            </a:lnRef>
            <a:fillRef idx="0">
              <a:schemeClr val="accent1"/>
            </a:fillRef>
            <a:effectRef idx="1">
              <a:schemeClr val="accent1"/>
            </a:effectRef>
            <a:fontRef idx="minor"/>
          </p:style>
        </p:sp>
        <p:sp>
          <p:nvSpPr>
            <p:cNvPr id="62" name="Straight Connector 20"/>
            <p:cNvSpPr/>
            <p:nvPr/>
          </p:nvSpPr>
          <p:spPr>
            <a:xfrm flipH="1">
              <a:off x="7425000" y="3681360"/>
              <a:ext cx="4763520" cy="3176640"/>
            </a:xfrm>
            <a:prstGeom prst="line">
              <a:avLst/>
            </a:prstGeom>
            <a:ln w="9525" cap="rnd">
              <a:solidFill>
                <a:srgbClr val="D9D9D9"/>
              </a:solidFill>
              <a:round/>
            </a:ln>
          </p:spPr>
          <p:style>
            <a:lnRef idx="2">
              <a:schemeClr val="accent1"/>
            </a:lnRef>
            <a:fillRef idx="0">
              <a:schemeClr val="accent1"/>
            </a:fillRef>
            <a:effectRef idx="1">
              <a:schemeClr val="accent1"/>
            </a:effectRef>
            <a:fontRef idx="minor"/>
          </p:style>
        </p:sp>
        <p:sp>
          <p:nvSpPr>
            <p:cNvPr id="63" name="Rectangle 23"/>
            <p:cNvSpPr/>
            <p:nvPr/>
          </p:nvSpPr>
          <p:spPr>
            <a:xfrm>
              <a:off x="9181440" y="-8640"/>
              <a:ext cx="3004200" cy="68634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4" name="Rectangle 25"/>
            <p:cNvSpPr/>
            <p:nvPr/>
          </p:nvSpPr>
          <p:spPr>
            <a:xfrm>
              <a:off x="9603360" y="-8640"/>
              <a:ext cx="2585160" cy="68634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5" name="Isosceles Triangle 26"/>
            <p:cNvSpPr/>
            <p:nvPr/>
          </p:nvSpPr>
          <p:spPr>
            <a:xfrm>
              <a:off x="8932320" y="3048120"/>
              <a:ext cx="3256560" cy="380664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6" name="Rectangle 27"/>
            <p:cNvSpPr/>
            <p:nvPr/>
          </p:nvSpPr>
          <p:spPr>
            <a:xfrm>
              <a:off x="9334440" y="-8640"/>
              <a:ext cx="2851200" cy="68634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7" name="Rectangle 28"/>
            <p:cNvSpPr/>
            <p:nvPr/>
          </p:nvSpPr>
          <p:spPr>
            <a:xfrm>
              <a:off x="10898640" y="-8640"/>
              <a:ext cx="1287000" cy="68634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8" name="Rectangle 29"/>
            <p:cNvSpPr/>
            <p:nvPr/>
          </p:nvSpPr>
          <p:spPr>
            <a:xfrm>
              <a:off x="10938960" y="-8640"/>
              <a:ext cx="1246680" cy="68634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9" name="Isosceles Triangle 30"/>
            <p:cNvSpPr/>
            <p:nvPr/>
          </p:nvSpPr>
          <p:spPr>
            <a:xfrm>
              <a:off x="10371600" y="3589920"/>
              <a:ext cx="1814040" cy="326484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0" name="Isosceles Triangle 18"/>
            <p:cNvSpPr/>
            <p:nvPr/>
          </p:nvSpPr>
          <p:spPr>
            <a:xfrm rot="10800000">
              <a:off x="3240" y="3240"/>
              <a:ext cx="839520" cy="5662800"/>
            </a:xfrm>
            <a:prstGeom prst="triangle">
              <a:avLst>
                <a:gd name="adj" fmla="val 10000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7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Для правки текста заглавия щёлкните мышью</a:t>
            </a:r>
          </a:p>
        </p:txBody>
      </p:sp>
      <p:sp>
        <p:nvSpPr>
          <p:cNvPr id="72"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en-US"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en-US"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en-US"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en-US"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en-US"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en-US"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9" name="Group 6"/>
          <p:cNvGrpSpPr/>
          <p:nvPr/>
        </p:nvGrpSpPr>
        <p:grpSpPr>
          <a:xfrm>
            <a:off x="0" y="-8640"/>
            <a:ext cx="12188880" cy="6866640"/>
            <a:chOff x="0" y="-8640"/>
            <a:chExt cx="12188880" cy="6866640"/>
          </a:xfrm>
        </p:grpSpPr>
        <p:sp>
          <p:nvSpPr>
            <p:cNvPr id="110" name="Straight Connector 19"/>
            <p:cNvSpPr/>
            <p:nvPr/>
          </p:nvSpPr>
          <p:spPr>
            <a:xfrm>
              <a:off x="9370800" y="0"/>
              <a:ext cx="1219320" cy="6858000"/>
            </a:xfrm>
            <a:prstGeom prst="line">
              <a:avLst/>
            </a:prstGeom>
            <a:ln w="9525" cap="rnd">
              <a:solidFill>
                <a:srgbClr val="BFBFBF"/>
              </a:solidFill>
              <a:round/>
            </a:ln>
          </p:spPr>
          <p:style>
            <a:lnRef idx="2">
              <a:schemeClr val="accent1"/>
            </a:lnRef>
            <a:fillRef idx="0">
              <a:schemeClr val="accent1"/>
            </a:fillRef>
            <a:effectRef idx="1">
              <a:schemeClr val="accent1"/>
            </a:effectRef>
            <a:fontRef idx="minor"/>
          </p:style>
        </p:sp>
        <p:sp>
          <p:nvSpPr>
            <p:cNvPr id="111" name="Straight Connector 20"/>
            <p:cNvSpPr/>
            <p:nvPr/>
          </p:nvSpPr>
          <p:spPr>
            <a:xfrm flipH="1">
              <a:off x="7425000" y="3681360"/>
              <a:ext cx="4763520" cy="3176640"/>
            </a:xfrm>
            <a:prstGeom prst="line">
              <a:avLst/>
            </a:prstGeom>
            <a:ln w="9525" cap="rnd">
              <a:solidFill>
                <a:srgbClr val="D9D9D9"/>
              </a:solidFill>
              <a:round/>
            </a:ln>
          </p:spPr>
          <p:style>
            <a:lnRef idx="2">
              <a:schemeClr val="accent1"/>
            </a:lnRef>
            <a:fillRef idx="0">
              <a:schemeClr val="accent1"/>
            </a:fillRef>
            <a:effectRef idx="1">
              <a:schemeClr val="accent1"/>
            </a:effectRef>
            <a:fontRef idx="minor"/>
          </p:style>
        </p:sp>
        <p:sp>
          <p:nvSpPr>
            <p:cNvPr id="112" name="Rectangle 23"/>
            <p:cNvSpPr/>
            <p:nvPr/>
          </p:nvSpPr>
          <p:spPr>
            <a:xfrm>
              <a:off x="9181440" y="-8640"/>
              <a:ext cx="3004200" cy="68634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13" name="Rectangle 25"/>
            <p:cNvSpPr/>
            <p:nvPr/>
          </p:nvSpPr>
          <p:spPr>
            <a:xfrm>
              <a:off x="9603360" y="-8640"/>
              <a:ext cx="2585160" cy="68634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14" name="Isosceles Triangle 23"/>
            <p:cNvSpPr/>
            <p:nvPr/>
          </p:nvSpPr>
          <p:spPr>
            <a:xfrm>
              <a:off x="8932320" y="3048120"/>
              <a:ext cx="3256560" cy="380664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15" name="Rectangle 27"/>
            <p:cNvSpPr/>
            <p:nvPr/>
          </p:nvSpPr>
          <p:spPr>
            <a:xfrm>
              <a:off x="9334440" y="-8640"/>
              <a:ext cx="2851200" cy="68634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16" name="Rectangle 28"/>
            <p:cNvSpPr/>
            <p:nvPr/>
          </p:nvSpPr>
          <p:spPr>
            <a:xfrm>
              <a:off x="10898640" y="-8640"/>
              <a:ext cx="1287000" cy="68634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17" name="Rectangle 29"/>
            <p:cNvSpPr/>
            <p:nvPr/>
          </p:nvSpPr>
          <p:spPr>
            <a:xfrm>
              <a:off x="10938960" y="-8640"/>
              <a:ext cx="1246680" cy="68634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18" name="Isosceles Triangle 27"/>
            <p:cNvSpPr/>
            <p:nvPr/>
          </p:nvSpPr>
          <p:spPr>
            <a:xfrm>
              <a:off x="10371600" y="3589920"/>
              <a:ext cx="1814040" cy="326484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19" name="Isosceles Triangle 28"/>
            <p:cNvSpPr/>
            <p:nvPr/>
          </p:nvSpPr>
          <p:spPr>
            <a:xfrm>
              <a:off x="0" y="4013280"/>
              <a:ext cx="445320" cy="2841480"/>
            </a:xfrm>
            <a:prstGeom prst="triangle">
              <a:avLst>
                <a:gd name="adj" fmla="val 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120" name="Group 6"/>
          <p:cNvGrpSpPr/>
          <p:nvPr/>
        </p:nvGrpSpPr>
        <p:grpSpPr>
          <a:xfrm>
            <a:off x="3240" y="-8640"/>
            <a:ext cx="12185640" cy="6866640"/>
            <a:chOff x="3240" y="-8640"/>
            <a:chExt cx="12185640" cy="6866640"/>
          </a:xfrm>
        </p:grpSpPr>
        <p:sp>
          <p:nvSpPr>
            <p:cNvPr id="121" name="Straight Connector 31"/>
            <p:cNvSpPr/>
            <p:nvPr/>
          </p:nvSpPr>
          <p:spPr>
            <a:xfrm>
              <a:off x="9370800" y="0"/>
              <a:ext cx="1219320" cy="6858000"/>
            </a:xfrm>
            <a:prstGeom prst="line">
              <a:avLst/>
            </a:prstGeom>
            <a:ln w="9525" cap="rnd">
              <a:solidFill>
                <a:srgbClr val="BFBFBF"/>
              </a:solidFill>
              <a:round/>
            </a:ln>
          </p:spPr>
          <p:style>
            <a:lnRef idx="2">
              <a:schemeClr val="accent1"/>
            </a:lnRef>
            <a:fillRef idx="0">
              <a:schemeClr val="accent1"/>
            </a:fillRef>
            <a:effectRef idx="1">
              <a:schemeClr val="accent1"/>
            </a:effectRef>
            <a:fontRef idx="minor"/>
          </p:style>
        </p:sp>
        <p:sp>
          <p:nvSpPr>
            <p:cNvPr id="122" name="Straight Connector 20"/>
            <p:cNvSpPr/>
            <p:nvPr/>
          </p:nvSpPr>
          <p:spPr>
            <a:xfrm flipH="1">
              <a:off x="7425000" y="3681360"/>
              <a:ext cx="4763520" cy="3176640"/>
            </a:xfrm>
            <a:prstGeom prst="line">
              <a:avLst/>
            </a:prstGeom>
            <a:ln w="9525" cap="rnd">
              <a:solidFill>
                <a:srgbClr val="D9D9D9"/>
              </a:solidFill>
              <a:round/>
            </a:ln>
          </p:spPr>
          <p:style>
            <a:lnRef idx="2">
              <a:schemeClr val="accent1"/>
            </a:lnRef>
            <a:fillRef idx="0">
              <a:schemeClr val="accent1"/>
            </a:fillRef>
            <a:effectRef idx="1">
              <a:schemeClr val="accent1"/>
            </a:effectRef>
            <a:fontRef idx="minor"/>
          </p:style>
        </p:sp>
        <p:sp>
          <p:nvSpPr>
            <p:cNvPr id="123" name="Rectangle 23"/>
            <p:cNvSpPr/>
            <p:nvPr/>
          </p:nvSpPr>
          <p:spPr>
            <a:xfrm>
              <a:off x="9181440" y="-8640"/>
              <a:ext cx="3004200" cy="68634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24" name="Rectangle 25"/>
            <p:cNvSpPr/>
            <p:nvPr/>
          </p:nvSpPr>
          <p:spPr>
            <a:xfrm>
              <a:off x="9603360" y="-8640"/>
              <a:ext cx="2585160" cy="68634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25" name="Isosceles Triangle 26"/>
            <p:cNvSpPr/>
            <p:nvPr/>
          </p:nvSpPr>
          <p:spPr>
            <a:xfrm>
              <a:off x="8932320" y="3048120"/>
              <a:ext cx="3256560" cy="380664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26" name="Rectangle 27"/>
            <p:cNvSpPr/>
            <p:nvPr/>
          </p:nvSpPr>
          <p:spPr>
            <a:xfrm>
              <a:off x="9334440" y="-8640"/>
              <a:ext cx="2851200" cy="68634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27" name="Rectangle 28"/>
            <p:cNvSpPr/>
            <p:nvPr/>
          </p:nvSpPr>
          <p:spPr>
            <a:xfrm>
              <a:off x="10898640" y="-8640"/>
              <a:ext cx="1287000" cy="68634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28" name="Rectangle 29"/>
            <p:cNvSpPr/>
            <p:nvPr/>
          </p:nvSpPr>
          <p:spPr>
            <a:xfrm>
              <a:off x="10938960" y="-8640"/>
              <a:ext cx="1246680" cy="68634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29" name="Isosceles Triangle 30"/>
            <p:cNvSpPr/>
            <p:nvPr/>
          </p:nvSpPr>
          <p:spPr>
            <a:xfrm>
              <a:off x="10371600" y="3589920"/>
              <a:ext cx="1814040" cy="326484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30" name="Isosceles Triangle 18"/>
            <p:cNvSpPr/>
            <p:nvPr/>
          </p:nvSpPr>
          <p:spPr>
            <a:xfrm rot="10800000">
              <a:off x="3240" y="3240"/>
              <a:ext cx="839520" cy="5662800"/>
            </a:xfrm>
            <a:prstGeom prst="triangle">
              <a:avLst>
                <a:gd name="adj" fmla="val 10000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1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Для правки текста заглавия щёлкните мышью</a:t>
            </a:r>
          </a:p>
        </p:txBody>
      </p:sp>
      <p:sp>
        <p:nvSpPr>
          <p:cNvPr id="132"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en-US"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en-US"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en-US"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en-US"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en-US"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en-US"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69" name="Group 6"/>
          <p:cNvGrpSpPr/>
          <p:nvPr/>
        </p:nvGrpSpPr>
        <p:grpSpPr>
          <a:xfrm>
            <a:off x="0" y="-8640"/>
            <a:ext cx="12188880" cy="6866640"/>
            <a:chOff x="0" y="-8640"/>
            <a:chExt cx="12188880" cy="6866640"/>
          </a:xfrm>
        </p:grpSpPr>
        <p:sp>
          <p:nvSpPr>
            <p:cNvPr id="170" name="Straight Connector 19"/>
            <p:cNvSpPr/>
            <p:nvPr/>
          </p:nvSpPr>
          <p:spPr>
            <a:xfrm>
              <a:off x="9370800" y="0"/>
              <a:ext cx="1219320" cy="6858000"/>
            </a:xfrm>
            <a:prstGeom prst="line">
              <a:avLst/>
            </a:prstGeom>
            <a:ln w="9525" cap="rnd">
              <a:solidFill>
                <a:srgbClr val="BFBFBF"/>
              </a:solidFill>
              <a:round/>
            </a:ln>
          </p:spPr>
          <p:style>
            <a:lnRef idx="2">
              <a:schemeClr val="accent1"/>
            </a:lnRef>
            <a:fillRef idx="0">
              <a:schemeClr val="accent1"/>
            </a:fillRef>
            <a:effectRef idx="1">
              <a:schemeClr val="accent1"/>
            </a:effectRef>
            <a:fontRef idx="minor"/>
          </p:style>
        </p:sp>
        <p:sp>
          <p:nvSpPr>
            <p:cNvPr id="171" name="Straight Connector 20"/>
            <p:cNvSpPr/>
            <p:nvPr/>
          </p:nvSpPr>
          <p:spPr>
            <a:xfrm flipH="1">
              <a:off x="7425000" y="3681360"/>
              <a:ext cx="4763520" cy="3176640"/>
            </a:xfrm>
            <a:prstGeom prst="line">
              <a:avLst/>
            </a:prstGeom>
            <a:ln w="9525" cap="rnd">
              <a:solidFill>
                <a:srgbClr val="D9D9D9"/>
              </a:solidFill>
              <a:round/>
            </a:ln>
          </p:spPr>
          <p:style>
            <a:lnRef idx="2">
              <a:schemeClr val="accent1"/>
            </a:lnRef>
            <a:fillRef idx="0">
              <a:schemeClr val="accent1"/>
            </a:fillRef>
            <a:effectRef idx="1">
              <a:schemeClr val="accent1"/>
            </a:effectRef>
            <a:fontRef idx="minor"/>
          </p:style>
        </p:sp>
        <p:sp>
          <p:nvSpPr>
            <p:cNvPr id="172" name="Rectangle 23"/>
            <p:cNvSpPr/>
            <p:nvPr/>
          </p:nvSpPr>
          <p:spPr>
            <a:xfrm>
              <a:off x="9181440" y="-8640"/>
              <a:ext cx="3004200" cy="68634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3" name="Rectangle 25"/>
            <p:cNvSpPr/>
            <p:nvPr/>
          </p:nvSpPr>
          <p:spPr>
            <a:xfrm>
              <a:off x="9603360" y="-8640"/>
              <a:ext cx="2585160" cy="68634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4" name="Isosceles Triangle 23"/>
            <p:cNvSpPr/>
            <p:nvPr/>
          </p:nvSpPr>
          <p:spPr>
            <a:xfrm>
              <a:off x="8932320" y="3048120"/>
              <a:ext cx="3256560" cy="380664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5" name="Rectangle 27"/>
            <p:cNvSpPr/>
            <p:nvPr/>
          </p:nvSpPr>
          <p:spPr>
            <a:xfrm>
              <a:off x="9334440" y="-8640"/>
              <a:ext cx="2851200" cy="68634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6" name="Rectangle 28"/>
            <p:cNvSpPr/>
            <p:nvPr/>
          </p:nvSpPr>
          <p:spPr>
            <a:xfrm>
              <a:off x="10898640" y="-8640"/>
              <a:ext cx="1287000" cy="68634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7" name="Rectangle 29"/>
            <p:cNvSpPr/>
            <p:nvPr/>
          </p:nvSpPr>
          <p:spPr>
            <a:xfrm>
              <a:off x="10938960" y="-8640"/>
              <a:ext cx="1246680" cy="68634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8" name="Isosceles Triangle 27"/>
            <p:cNvSpPr/>
            <p:nvPr/>
          </p:nvSpPr>
          <p:spPr>
            <a:xfrm>
              <a:off x="10371600" y="3589920"/>
              <a:ext cx="1814040" cy="326484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79" name="Isosceles Triangle 28"/>
            <p:cNvSpPr/>
            <p:nvPr/>
          </p:nvSpPr>
          <p:spPr>
            <a:xfrm>
              <a:off x="0" y="4013280"/>
              <a:ext cx="445320" cy="2841480"/>
            </a:xfrm>
            <a:prstGeom prst="triangle">
              <a:avLst>
                <a:gd name="adj" fmla="val 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18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Для правки текста заглавия щёлкните мышью</a:t>
            </a:r>
          </a:p>
        </p:txBody>
      </p:sp>
      <p:sp>
        <p:nvSpPr>
          <p:cNvPr id="18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en-US"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en-US"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en-US"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en-US"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en-US"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en-US"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18" name="Group 6"/>
          <p:cNvGrpSpPr/>
          <p:nvPr/>
        </p:nvGrpSpPr>
        <p:grpSpPr>
          <a:xfrm>
            <a:off x="0" y="-8640"/>
            <a:ext cx="12188880" cy="6866640"/>
            <a:chOff x="0" y="-8640"/>
            <a:chExt cx="12188880" cy="6866640"/>
          </a:xfrm>
        </p:grpSpPr>
        <p:sp>
          <p:nvSpPr>
            <p:cNvPr id="219" name="Straight Connector 19"/>
            <p:cNvSpPr/>
            <p:nvPr/>
          </p:nvSpPr>
          <p:spPr>
            <a:xfrm>
              <a:off x="9370800" y="0"/>
              <a:ext cx="1219320" cy="6858000"/>
            </a:xfrm>
            <a:prstGeom prst="line">
              <a:avLst/>
            </a:prstGeom>
            <a:ln w="9525" cap="rnd">
              <a:solidFill>
                <a:srgbClr val="BFBFBF"/>
              </a:solidFill>
              <a:round/>
            </a:ln>
          </p:spPr>
          <p:style>
            <a:lnRef idx="2">
              <a:schemeClr val="accent1"/>
            </a:lnRef>
            <a:fillRef idx="0">
              <a:schemeClr val="accent1"/>
            </a:fillRef>
            <a:effectRef idx="1">
              <a:schemeClr val="accent1"/>
            </a:effectRef>
            <a:fontRef idx="minor"/>
          </p:style>
        </p:sp>
        <p:sp>
          <p:nvSpPr>
            <p:cNvPr id="220" name="Straight Connector 20"/>
            <p:cNvSpPr/>
            <p:nvPr/>
          </p:nvSpPr>
          <p:spPr>
            <a:xfrm flipH="1">
              <a:off x="7425000" y="3681360"/>
              <a:ext cx="4763520" cy="3176640"/>
            </a:xfrm>
            <a:prstGeom prst="line">
              <a:avLst/>
            </a:prstGeom>
            <a:ln w="9525" cap="rnd">
              <a:solidFill>
                <a:srgbClr val="D9D9D9"/>
              </a:solidFill>
              <a:round/>
            </a:ln>
          </p:spPr>
          <p:style>
            <a:lnRef idx="2">
              <a:schemeClr val="accent1"/>
            </a:lnRef>
            <a:fillRef idx="0">
              <a:schemeClr val="accent1"/>
            </a:fillRef>
            <a:effectRef idx="1">
              <a:schemeClr val="accent1"/>
            </a:effectRef>
            <a:fontRef idx="minor"/>
          </p:style>
        </p:sp>
        <p:sp>
          <p:nvSpPr>
            <p:cNvPr id="221" name="Rectangle 23"/>
            <p:cNvSpPr/>
            <p:nvPr/>
          </p:nvSpPr>
          <p:spPr>
            <a:xfrm>
              <a:off x="9181440" y="-8640"/>
              <a:ext cx="3004200" cy="68634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22" name="Rectangle 25"/>
            <p:cNvSpPr/>
            <p:nvPr/>
          </p:nvSpPr>
          <p:spPr>
            <a:xfrm>
              <a:off x="9603360" y="-8640"/>
              <a:ext cx="2585160" cy="68634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23" name="Isosceles Triangle 23"/>
            <p:cNvSpPr/>
            <p:nvPr/>
          </p:nvSpPr>
          <p:spPr>
            <a:xfrm>
              <a:off x="8932320" y="3048120"/>
              <a:ext cx="3256560" cy="380664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24" name="Rectangle 27"/>
            <p:cNvSpPr/>
            <p:nvPr/>
          </p:nvSpPr>
          <p:spPr>
            <a:xfrm>
              <a:off x="9334440" y="-8640"/>
              <a:ext cx="2851200" cy="68634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25" name="Rectangle 28"/>
            <p:cNvSpPr/>
            <p:nvPr/>
          </p:nvSpPr>
          <p:spPr>
            <a:xfrm>
              <a:off x="10898640" y="-8640"/>
              <a:ext cx="1287000" cy="68634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26" name="Rectangle 29"/>
            <p:cNvSpPr/>
            <p:nvPr/>
          </p:nvSpPr>
          <p:spPr>
            <a:xfrm>
              <a:off x="10938960" y="-8640"/>
              <a:ext cx="1246680" cy="68634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27" name="Isosceles Triangle 27"/>
            <p:cNvSpPr/>
            <p:nvPr/>
          </p:nvSpPr>
          <p:spPr>
            <a:xfrm>
              <a:off x="10371600" y="3589920"/>
              <a:ext cx="1814040" cy="326484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28" name="Isosceles Triangle 28"/>
            <p:cNvSpPr/>
            <p:nvPr/>
          </p:nvSpPr>
          <p:spPr>
            <a:xfrm>
              <a:off x="0" y="4013280"/>
              <a:ext cx="445320" cy="2841480"/>
            </a:xfrm>
            <a:prstGeom prst="triangle">
              <a:avLst>
                <a:gd name="adj" fmla="val 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229" name="Group 6"/>
          <p:cNvGrpSpPr/>
          <p:nvPr/>
        </p:nvGrpSpPr>
        <p:grpSpPr>
          <a:xfrm>
            <a:off x="3240" y="-8640"/>
            <a:ext cx="12185640" cy="6866640"/>
            <a:chOff x="3240" y="-8640"/>
            <a:chExt cx="12185640" cy="6866640"/>
          </a:xfrm>
        </p:grpSpPr>
        <p:sp>
          <p:nvSpPr>
            <p:cNvPr id="230" name="Straight Connector 31"/>
            <p:cNvSpPr/>
            <p:nvPr/>
          </p:nvSpPr>
          <p:spPr>
            <a:xfrm>
              <a:off x="9370800" y="0"/>
              <a:ext cx="1219320" cy="6858000"/>
            </a:xfrm>
            <a:prstGeom prst="line">
              <a:avLst/>
            </a:prstGeom>
            <a:ln w="9525" cap="rnd">
              <a:solidFill>
                <a:srgbClr val="BFBFBF"/>
              </a:solidFill>
              <a:round/>
            </a:ln>
          </p:spPr>
          <p:style>
            <a:lnRef idx="2">
              <a:schemeClr val="accent1"/>
            </a:lnRef>
            <a:fillRef idx="0">
              <a:schemeClr val="accent1"/>
            </a:fillRef>
            <a:effectRef idx="1">
              <a:schemeClr val="accent1"/>
            </a:effectRef>
            <a:fontRef idx="minor"/>
          </p:style>
        </p:sp>
        <p:sp>
          <p:nvSpPr>
            <p:cNvPr id="231" name="Straight Connector 20"/>
            <p:cNvSpPr/>
            <p:nvPr/>
          </p:nvSpPr>
          <p:spPr>
            <a:xfrm flipH="1">
              <a:off x="7425000" y="3681360"/>
              <a:ext cx="4763520" cy="3176640"/>
            </a:xfrm>
            <a:prstGeom prst="line">
              <a:avLst/>
            </a:prstGeom>
            <a:ln w="9525" cap="rnd">
              <a:solidFill>
                <a:srgbClr val="D9D9D9"/>
              </a:solidFill>
              <a:round/>
            </a:ln>
          </p:spPr>
          <p:style>
            <a:lnRef idx="2">
              <a:schemeClr val="accent1"/>
            </a:lnRef>
            <a:fillRef idx="0">
              <a:schemeClr val="accent1"/>
            </a:fillRef>
            <a:effectRef idx="1">
              <a:schemeClr val="accent1"/>
            </a:effectRef>
            <a:fontRef idx="minor"/>
          </p:style>
        </p:sp>
        <p:sp>
          <p:nvSpPr>
            <p:cNvPr id="232" name="Rectangle 23"/>
            <p:cNvSpPr/>
            <p:nvPr/>
          </p:nvSpPr>
          <p:spPr>
            <a:xfrm>
              <a:off x="9181440" y="-8640"/>
              <a:ext cx="3004200" cy="68634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3" name="Rectangle 25"/>
            <p:cNvSpPr/>
            <p:nvPr/>
          </p:nvSpPr>
          <p:spPr>
            <a:xfrm>
              <a:off x="9603360" y="-8640"/>
              <a:ext cx="2585160" cy="68634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4" name="Isosceles Triangle 26"/>
            <p:cNvSpPr/>
            <p:nvPr/>
          </p:nvSpPr>
          <p:spPr>
            <a:xfrm>
              <a:off x="8932320" y="3048120"/>
              <a:ext cx="3256560" cy="380664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5" name="Rectangle 27"/>
            <p:cNvSpPr/>
            <p:nvPr/>
          </p:nvSpPr>
          <p:spPr>
            <a:xfrm>
              <a:off x="9334440" y="-8640"/>
              <a:ext cx="2851200" cy="68634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6" name="Rectangle 28"/>
            <p:cNvSpPr/>
            <p:nvPr/>
          </p:nvSpPr>
          <p:spPr>
            <a:xfrm>
              <a:off x="10898640" y="-8640"/>
              <a:ext cx="1287000" cy="68634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7" name="Rectangle 29"/>
            <p:cNvSpPr/>
            <p:nvPr/>
          </p:nvSpPr>
          <p:spPr>
            <a:xfrm>
              <a:off x="10938960" y="-8640"/>
              <a:ext cx="1246680" cy="68634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8" name="Isosceles Triangle 30"/>
            <p:cNvSpPr/>
            <p:nvPr/>
          </p:nvSpPr>
          <p:spPr>
            <a:xfrm>
              <a:off x="10371600" y="3589920"/>
              <a:ext cx="1814040" cy="326484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39" name="Isosceles Triangle 18"/>
            <p:cNvSpPr/>
            <p:nvPr/>
          </p:nvSpPr>
          <p:spPr>
            <a:xfrm rot="10800000">
              <a:off x="3240" y="3240"/>
              <a:ext cx="839520" cy="5662800"/>
            </a:xfrm>
            <a:prstGeom prst="triangle">
              <a:avLst>
                <a:gd name="adj" fmla="val 10000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24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Для правки текста заглавия щёлкните мышью</a:t>
            </a:r>
          </a:p>
        </p:txBody>
      </p:sp>
      <p:sp>
        <p:nvSpPr>
          <p:cNvPr id="24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en-US"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en-US"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en-US"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en-US"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en-US"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en-US"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78" name="Group 6"/>
          <p:cNvGrpSpPr/>
          <p:nvPr/>
        </p:nvGrpSpPr>
        <p:grpSpPr>
          <a:xfrm>
            <a:off x="0" y="-8640"/>
            <a:ext cx="12188880" cy="6866640"/>
            <a:chOff x="0" y="-8640"/>
            <a:chExt cx="12188880" cy="6866640"/>
          </a:xfrm>
        </p:grpSpPr>
        <p:sp>
          <p:nvSpPr>
            <p:cNvPr id="279" name="Straight Connector 19"/>
            <p:cNvSpPr/>
            <p:nvPr/>
          </p:nvSpPr>
          <p:spPr>
            <a:xfrm>
              <a:off x="9370800" y="0"/>
              <a:ext cx="1219320" cy="6858000"/>
            </a:xfrm>
            <a:prstGeom prst="line">
              <a:avLst/>
            </a:prstGeom>
            <a:ln w="9525" cap="rnd">
              <a:solidFill>
                <a:srgbClr val="BFBFBF"/>
              </a:solidFill>
              <a:round/>
            </a:ln>
          </p:spPr>
          <p:style>
            <a:lnRef idx="2">
              <a:schemeClr val="accent1"/>
            </a:lnRef>
            <a:fillRef idx="0">
              <a:schemeClr val="accent1"/>
            </a:fillRef>
            <a:effectRef idx="1">
              <a:schemeClr val="accent1"/>
            </a:effectRef>
            <a:fontRef idx="minor"/>
          </p:style>
        </p:sp>
        <p:sp>
          <p:nvSpPr>
            <p:cNvPr id="280" name="Straight Connector 20"/>
            <p:cNvSpPr/>
            <p:nvPr/>
          </p:nvSpPr>
          <p:spPr>
            <a:xfrm flipH="1">
              <a:off x="7425000" y="3681360"/>
              <a:ext cx="4763520" cy="3176640"/>
            </a:xfrm>
            <a:prstGeom prst="line">
              <a:avLst/>
            </a:prstGeom>
            <a:ln w="9525" cap="rnd">
              <a:solidFill>
                <a:srgbClr val="D9D9D9"/>
              </a:solidFill>
              <a:round/>
            </a:ln>
          </p:spPr>
          <p:style>
            <a:lnRef idx="2">
              <a:schemeClr val="accent1"/>
            </a:lnRef>
            <a:fillRef idx="0">
              <a:schemeClr val="accent1"/>
            </a:fillRef>
            <a:effectRef idx="1">
              <a:schemeClr val="accent1"/>
            </a:effectRef>
            <a:fontRef idx="minor"/>
          </p:style>
        </p:sp>
        <p:sp>
          <p:nvSpPr>
            <p:cNvPr id="281" name="Rectangle 23"/>
            <p:cNvSpPr/>
            <p:nvPr/>
          </p:nvSpPr>
          <p:spPr>
            <a:xfrm>
              <a:off x="9181440" y="-8640"/>
              <a:ext cx="3004200" cy="68634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82" name="Rectangle 25"/>
            <p:cNvSpPr/>
            <p:nvPr/>
          </p:nvSpPr>
          <p:spPr>
            <a:xfrm>
              <a:off x="9603360" y="-8640"/>
              <a:ext cx="2585160" cy="68634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83" name="Isosceles Triangle 23"/>
            <p:cNvSpPr/>
            <p:nvPr/>
          </p:nvSpPr>
          <p:spPr>
            <a:xfrm>
              <a:off x="8932320" y="3048120"/>
              <a:ext cx="3256560" cy="3806640"/>
            </a:xfrm>
            <a:prstGeom prst="triangle">
              <a:avLst>
                <a:gd name="adj" fmla="val 100000"/>
              </a:avLst>
            </a:prstGeom>
            <a:solidFill>
              <a:schemeClr val="accent2">
                <a:alpha val="72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84" name="Rectangle 27"/>
            <p:cNvSpPr/>
            <p:nvPr/>
          </p:nvSpPr>
          <p:spPr>
            <a:xfrm>
              <a:off x="9334440" y="-8640"/>
              <a:ext cx="2851200" cy="68634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85" name="Rectangle 28"/>
            <p:cNvSpPr/>
            <p:nvPr/>
          </p:nvSpPr>
          <p:spPr>
            <a:xfrm>
              <a:off x="10898640" y="-8640"/>
              <a:ext cx="1287000" cy="686340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86" name="Rectangle 29"/>
            <p:cNvSpPr/>
            <p:nvPr/>
          </p:nvSpPr>
          <p:spPr>
            <a:xfrm>
              <a:off x="10938960" y="-8640"/>
              <a:ext cx="1246680" cy="68634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87" name="Isosceles Triangle 27"/>
            <p:cNvSpPr/>
            <p:nvPr/>
          </p:nvSpPr>
          <p:spPr>
            <a:xfrm>
              <a:off x="10371600" y="3589920"/>
              <a:ext cx="1814040" cy="3264840"/>
            </a:xfrm>
            <a:prstGeom prst="triangle">
              <a:avLst>
                <a:gd name="adj" fmla="val 100000"/>
              </a:avLst>
            </a:prstGeom>
            <a:solidFill>
              <a:schemeClr val="accent1">
                <a:alpha val="80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88" name="Isosceles Triangle 28"/>
            <p:cNvSpPr/>
            <p:nvPr/>
          </p:nvSpPr>
          <p:spPr>
            <a:xfrm>
              <a:off x="0" y="4013280"/>
              <a:ext cx="445320" cy="2841480"/>
            </a:xfrm>
            <a:prstGeom prst="triangle">
              <a:avLst>
                <a:gd name="adj" fmla="val 0"/>
              </a:avLst>
            </a:prstGeom>
            <a:solidFill>
              <a:schemeClr val="accent1">
                <a:alpha val="85000"/>
              </a:schemeClr>
            </a:solidFill>
            <a:ln>
              <a:noFill/>
            </a:ln>
            <a:effectLst>
              <a:outerShdw blurRad="38160" dist="2556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28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Для правки текста заглавия щёлкните мышью</a:t>
            </a:r>
          </a:p>
        </p:txBody>
      </p:sp>
      <p:sp>
        <p:nvSpPr>
          <p:cNvPr id="290"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en-US"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en-US"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en-US"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en-US"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en-US"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en-US"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25.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9.xml"/><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elicense.kz/"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hyperlink" Target="http://85.159.31.40/index.php?do=web_search"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hyperlink" Target="mailto:dsek.akmola@dsm.gov.kz" TargetMode="External"/><Relationship Id="rId2" Type="http://schemas.openxmlformats.org/officeDocument/2006/relationships/image" Target="../media/image55.jpeg"/><Relationship Id="rId1" Type="http://schemas.openxmlformats.org/officeDocument/2006/relationships/slideLayout" Target="../slideLayouts/slideLayout49.xml"/><Relationship Id="rId4" Type="http://schemas.openxmlformats.org/officeDocument/2006/relationships/hyperlink" Target="https://beta.egov.kz/memleket/entities/departament-kkbtu-akmolinsk?lang=ru"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3" name="Группа 29"/>
          <p:cNvGrpSpPr/>
          <p:nvPr/>
        </p:nvGrpSpPr>
        <p:grpSpPr>
          <a:xfrm>
            <a:off x="330120" y="2278455"/>
            <a:ext cx="1248480" cy="1852920"/>
            <a:chOff x="316080" y="304200"/>
            <a:chExt cx="1248480" cy="1852920"/>
          </a:xfrm>
        </p:grpSpPr>
        <p:sp>
          <p:nvSpPr>
            <p:cNvPr id="334" name="Graphic 1"/>
            <p:cNvSpPr/>
            <p:nvPr/>
          </p:nvSpPr>
          <p:spPr>
            <a:xfrm>
              <a:off x="316080" y="30420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35" name="Graphic 1"/>
            <p:cNvSpPr/>
            <p:nvPr/>
          </p:nvSpPr>
          <p:spPr>
            <a:xfrm>
              <a:off x="941760" y="30420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36" name="Graphic 1"/>
            <p:cNvSpPr/>
            <p:nvPr/>
          </p:nvSpPr>
          <p:spPr>
            <a:xfrm>
              <a:off x="316080" y="91584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37" name="Graphic 1"/>
            <p:cNvSpPr/>
            <p:nvPr/>
          </p:nvSpPr>
          <p:spPr>
            <a:xfrm>
              <a:off x="941760" y="91584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38" name="Graphic 1"/>
            <p:cNvSpPr/>
            <p:nvPr/>
          </p:nvSpPr>
          <p:spPr>
            <a:xfrm>
              <a:off x="316080" y="152748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39" name="Graphic 1"/>
            <p:cNvSpPr/>
            <p:nvPr/>
          </p:nvSpPr>
          <p:spPr>
            <a:xfrm>
              <a:off x="941760" y="152748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grpSp>
      <p:sp>
        <p:nvSpPr>
          <p:cNvPr id="340" name="TextBox 3"/>
          <p:cNvSpPr/>
          <p:nvPr/>
        </p:nvSpPr>
        <p:spPr>
          <a:xfrm>
            <a:off x="4583832" y="6286585"/>
            <a:ext cx="362452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kk-KZ" sz="1400" b="1" spc="-1" dirty="0">
                <a:solidFill>
                  <a:srgbClr val="002060"/>
                </a:solidFill>
                <a:latin typeface="Times New Roman"/>
                <a:ea typeface="DejaVu Sans"/>
              </a:rPr>
              <a:t>г.Кокшетау, февраль 2025 года</a:t>
            </a:r>
            <a:endParaRPr lang="en-US" sz="1400" b="1" spc="-1" dirty="0">
              <a:solidFill>
                <a:srgbClr val="002060"/>
              </a:solidFill>
              <a:latin typeface="Times New Roman"/>
              <a:ea typeface="DejaVu Sans"/>
            </a:endParaRPr>
          </a:p>
        </p:txBody>
      </p:sp>
      <p:sp>
        <p:nvSpPr>
          <p:cNvPr id="341" name="Заголовок 1"/>
          <p:cNvSpPr/>
          <p:nvPr/>
        </p:nvSpPr>
        <p:spPr>
          <a:xfrm>
            <a:off x="3378960" y="2631960"/>
            <a:ext cx="7162200" cy="133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2400" b="1" strike="noStrike" spc="-1">
                <a:solidFill>
                  <a:srgbClr val="002060"/>
                </a:solidFill>
                <a:latin typeface="Times New Roman"/>
                <a:ea typeface="DejaVu Sans"/>
              </a:rPr>
              <a:t> </a:t>
            </a:r>
            <a:endParaRPr lang="en-US" sz="2400" b="0" strike="noStrike" spc="-1">
              <a:latin typeface="Arial"/>
            </a:endParaRPr>
          </a:p>
        </p:txBody>
      </p:sp>
      <p:grpSp>
        <p:nvGrpSpPr>
          <p:cNvPr id="344" name="Группа 21"/>
          <p:cNvGrpSpPr/>
          <p:nvPr/>
        </p:nvGrpSpPr>
        <p:grpSpPr>
          <a:xfrm>
            <a:off x="330120" y="4284096"/>
            <a:ext cx="1261080" cy="2464560"/>
            <a:chOff x="303480" y="4006440"/>
            <a:chExt cx="1261080" cy="2464560"/>
          </a:xfrm>
        </p:grpSpPr>
        <p:sp>
          <p:nvSpPr>
            <p:cNvPr id="345" name="Graphic 1"/>
            <p:cNvSpPr/>
            <p:nvPr/>
          </p:nvSpPr>
          <p:spPr>
            <a:xfrm>
              <a:off x="303480" y="4006440"/>
              <a:ext cx="62892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46" name="Graphic 1"/>
            <p:cNvSpPr/>
            <p:nvPr/>
          </p:nvSpPr>
          <p:spPr>
            <a:xfrm>
              <a:off x="935640" y="4006440"/>
              <a:ext cx="62892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47" name="Graphic 1"/>
            <p:cNvSpPr/>
            <p:nvPr/>
          </p:nvSpPr>
          <p:spPr>
            <a:xfrm>
              <a:off x="303480" y="4618080"/>
              <a:ext cx="62892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48" name="Graphic 1"/>
            <p:cNvSpPr/>
            <p:nvPr/>
          </p:nvSpPr>
          <p:spPr>
            <a:xfrm>
              <a:off x="935640" y="4618080"/>
              <a:ext cx="62892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49" name="Graphic 1"/>
            <p:cNvSpPr/>
            <p:nvPr/>
          </p:nvSpPr>
          <p:spPr>
            <a:xfrm>
              <a:off x="303480" y="5229720"/>
              <a:ext cx="62892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50" name="Graphic 1"/>
            <p:cNvSpPr/>
            <p:nvPr/>
          </p:nvSpPr>
          <p:spPr>
            <a:xfrm>
              <a:off x="935640" y="5229720"/>
              <a:ext cx="62892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51" name="Graphic 1"/>
            <p:cNvSpPr/>
            <p:nvPr/>
          </p:nvSpPr>
          <p:spPr>
            <a:xfrm>
              <a:off x="303480" y="5841360"/>
              <a:ext cx="62892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52" name="Graphic 1"/>
            <p:cNvSpPr/>
            <p:nvPr/>
          </p:nvSpPr>
          <p:spPr>
            <a:xfrm>
              <a:off x="935640" y="5841360"/>
              <a:ext cx="62892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grpSp>
      <p:sp>
        <p:nvSpPr>
          <p:cNvPr id="354" name="Прямоугольник 11"/>
          <p:cNvSpPr/>
          <p:nvPr/>
        </p:nvSpPr>
        <p:spPr>
          <a:xfrm>
            <a:off x="1775520" y="268560"/>
            <a:ext cx="755928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1" strike="noStrike" spc="-1" dirty="0">
                <a:solidFill>
                  <a:srgbClr val="002060"/>
                </a:solidFill>
                <a:latin typeface="Times New Roman"/>
                <a:ea typeface="DejaVu Sans"/>
              </a:rPr>
              <a:t>Департамент санитарно-эпидемиологического контроля </a:t>
            </a:r>
            <a:r>
              <a:rPr lang="ru-RU" sz="1400" b="1" strike="noStrike" spc="-1" dirty="0" err="1">
                <a:solidFill>
                  <a:srgbClr val="002060"/>
                </a:solidFill>
                <a:latin typeface="Times New Roman"/>
                <a:ea typeface="DejaVu Sans"/>
              </a:rPr>
              <a:t>Акмолинской</a:t>
            </a:r>
            <a:r>
              <a:rPr lang="ru-RU" sz="1400" b="1" strike="noStrike" spc="-1" dirty="0">
                <a:solidFill>
                  <a:srgbClr val="002060"/>
                </a:solidFill>
                <a:latin typeface="Times New Roman"/>
                <a:ea typeface="DejaVu Sans"/>
              </a:rPr>
              <a:t> области Комитета санитарно-эпидемиологического контроля Министерства здравоохранения Республики Казахстан </a:t>
            </a:r>
            <a:endParaRPr lang="en-US" sz="1400" b="0" strike="noStrike" spc="-1" dirty="0">
              <a:latin typeface="Arial"/>
            </a:endParaRPr>
          </a:p>
        </p:txBody>
      </p:sp>
      <p:sp>
        <p:nvSpPr>
          <p:cNvPr id="355" name="Прямоугольник 354"/>
          <p:cNvSpPr/>
          <p:nvPr/>
        </p:nvSpPr>
        <p:spPr>
          <a:xfrm>
            <a:off x="1777058" y="2657715"/>
            <a:ext cx="8130876" cy="8620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15000"/>
              </a:lnSpc>
            </a:pPr>
            <a:r>
              <a:rPr lang="ru-RU" sz="2400" b="1" strike="noStrike" spc="-1" dirty="0">
                <a:solidFill>
                  <a:srgbClr val="002060"/>
                </a:solidFill>
                <a:latin typeface="Times New Roman"/>
                <a:ea typeface="DejaVu Sans"/>
              </a:rPr>
              <a:t>Санитарно-эпидемиологические требования к дошкольным организациям  </a:t>
            </a:r>
            <a:endParaRPr lang="en-US" sz="2400" b="0" strike="noStrike" spc="-1" dirty="0">
              <a:latin typeface="Arial"/>
            </a:endParaRPr>
          </a:p>
        </p:txBody>
      </p:sp>
      <p:grpSp>
        <p:nvGrpSpPr>
          <p:cNvPr id="26" name="Группа 29"/>
          <p:cNvGrpSpPr/>
          <p:nvPr/>
        </p:nvGrpSpPr>
        <p:grpSpPr>
          <a:xfrm>
            <a:off x="317520" y="326700"/>
            <a:ext cx="1248480" cy="1852920"/>
            <a:chOff x="316080" y="304200"/>
            <a:chExt cx="1248480" cy="1852920"/>
          </a:xfrm>
        </p:grpSpPr>
        <p:sp>
          <p:nvSpPr>
            <p:cNvPr id="27" name="Graphic 1"/>
            <p:cNvSpPr/>
            <p:nvPr/>
          </p:nvSpPr>
          <p:spPr>
            <a:xfrm>
              <a:off x="316080" y="30420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28" name="Graphic 1"/>
            <p:cNvSpPr/>
            <p:nvPr/>
          </p:nvSpPr>
          <p:spPr>
            <a:xfrm>
              <a:off x="941760" y="30420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29" name="Graphic 1"/>
            <p:cNvSpPr/>
            <p:nvPr/>
          </p:nvSpPr>
          <p:spPr>
            <a:xfrm>
              <a:off x="316080" y="91584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0" name="Graphic 1"/>
            <p:cNvSpPr/>
            <p:nvPr/>
          </p:nvSpPr>
          <p:spPr>
            <a:xfrm>
              <a:off x="941760" y="91584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1" name="Graphic 1"/>
            <p:cNvSpPr/>
            <p:nvPr/>
          </p:nvSpPr>
          <p:spPr>
            <a:xfrm>
              <a:off x="316080" y="152748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sp>
          <p:nvSpPr>
            <p:cNvPr id="32" name="Graphic 1"/>
            <p:cNvSpPr/>
            <p:nvPr/>
          </p:nvSpPr>
          <p:spPr>
            <a:xfrm>
              <a:off x="941760" y="1527480"/>
              <a:ext cx="622800" cy="629640"/>
            </a:xfrm>
            <a:custGeom>
              <a:avLst/>
              <a:gdLst/>
              <a:ahLst/>
              <a:cxnLst/>
              <a:rect l="l" t="t" r="r" b="b"/>
              <a:pathLst>
                <a:path w="781050" h="781050">
                  <a:moveTo>
                    <a:pt x="374047" y="392716"/>
                  </a:moveTo>
                  <a:cubicBezTo>
                    <a:pt x="324517" y="338900"/>
                    <a:pt x="313563" y="350901"/>
                    <a:pt x="278130" y="366617"/>
                  </a:cubicBezTo>
                  <a:cubicBezTo>
                    <a:pt x="292799" y="333947"/>
                    <a:pt x="288703" y="322802"/>
                    <a:pt x="260604" y="295561"/>
                  </a:cubicBezTo>
                  <a:cubicBezTo>
                    <a:pt x="258318" y="328898"/>
                    <a:pt x="233934" y="346615"/>
                    <a:pt x="200597" y="336709"/>
                  </a:cubicBezTo>
                  <a:cubicBezTo>
                    <a:pt x="215741" y="327850"/>
                    <a:pt x="223838" y="315563"/>
                    <a:pt x="226028" y="301847"/>
                  </a:cubicBezTo>
                  <a:cubicBezTo>
                    <a:pt x="229743" y="278702"/>
                    <a:pt x="216884" y="251269"/>
                    <a:pt x="193643" y="228600"/>
                  </a:cubicBezTo>
                  <a:cubicBezTo>
                    <a:pt x="159734" y="195453"/>
                    <a:pt x="115253" y="193548"/>
                    <a:pt x="91726" y="218313"/>
                  </a:cubicBezTo>
                  <a:cubicBezTo>
                    <a:pt x="70485" y="240697"/>
                    <a:pt x="75248" y="264795"/>
                    <a:pt x="95155" y="285369"/>
                  </a:cubicBezTo>
                  <a:cubicBezTo>
                    <a:pt x="110966" y="301752"/>
                    <a:pt x="131921" y="300038"/>
                    <a:pt x="141637" y="291275"/>
                  </a:cubicBezTo>
                  <a:cubicBezTo>
                    <a:pt x="146114" y="287179"/>
                    <a:pt x="154210" y="279654"/>
                    <a:pt x="150019" y="267367"/>
                  </a:cubicBezTo>
                  <a:cubicBezTo>
                    <a:pt x="142875" y="246412"/>
                    <a:pt x="161258" y="247745"/>
                    <a:pt x="169831" y="266033"/>
                  </a:cubicBezTo>
                  <a:cubicBezTo>
                    <a:pt x="177260" y="281940"/>
                    <a:pt x="169450" y="298704"/>
                    <a:pt x="160020" y="307181"/>
                  </a:cubicBezTo>
                  <a:cubicBezTo>
                    <a:pt x="141542" y="323469"/>
                    <a:pt x="108966" y="328994"/>
                    <a:pt x="80010" y="299752"/>
                  </a:cubicBezTo>
                  <a:cubicBezTo>
                    <a:pt x="54578" y="274034"/>
                    <a:pt x="43815" y="236982"/>
                    <a:pt x="75438" y="202787"/>
                  </a:cubicBezTo>
                  <a:cubicBezTo>
                    <a:pt x="94298" y="182404"/>
                    <a:pt x="114872" y="173546"/>
                    <a:pt x="139351" y="174974"/>
                  </a:cubicBezTo>
                  <a:cubicBezTo>
                    <a:pt x="117158" y="152305"/>
                    <a:pt x="105442" y="136874"/>
                    <a:pt x="81820" y="137732"/>
                  </a:cubicBezTo>
                  <a:cubicBezTo>
                    <a:pt x="57912" y="138589"/>
                    <a:pt x="46006" y="139637"/>
                    <a:pt x="30671" y="121253"/>
                  </a:cubicBezTo>
                  <a:cubicBezTo>
                    <a:pt x="42101" y="108299"/>
                    <a:pt x="60484" y="107918"/>
                    <a:pt x="76867" y="109823"/>
                  </a:cubicBezTo>
                  <a:cubicBezTo>
                    <a:pt x="38767" y="90869"/>
                    <a:pt x="9906" y="49911"/>
                    <a:pt x="9620" y="7144"/>
                  </a:cubicBezTo>
                  <a:cubicBezTo>
                    <a:pt x="52388" y="7430"/>
                    <a:pt x="93345" y="36290"/>
                    <a:pt x="112014" y="74200"/>
                  </a:cubicBezTo>
                  <a:cubicBezTo>
                    <a:pt x="110109" y="57817"/>
                    <a:pt x="110490" y="39338"/>
                    <a:pt x="123444" y="28004"/>
                  </a:cubicBezTo>
                  <a:cubicBezTo>
                    <a:pt x="141827" y="43434"/>
                    <a:pt x="140780" y="55340"/>
                    <a:pt x="139922" y="79248"/>
                  </a:cubicBezTo>
                  <a:cubicBezTo>
                    <a:pt x="139065" y="102870"/>
                    <a:pt x="154496" y="114586"/>
                    <a:pt x="177165" y="136779"/>
                  </a:cubicBezTo>
                  <a:cubicBezTo>
                    <a:pt x="175736" y="112300"/>
                    <a:pt x="184499" y="91726"/>
                    <a:pt x="204978" y="72866"/>
                  </a:cubicBezTo>
                  <a:cubicBezTo>
                    <a:pt x="239173" y="41339"/>
                    <a:pt x="276225" y="52007"/>
                    <a:pt x="301943" y="77438"/>
                  </a:cubicBezTo>
                  <a:cubicBezTo>
                    <a:pt x="331089" y="106394"/>
                    <a:pt x="325660" y="138970"/>
                    <a:pt x="309372" y="157353"/>
                  </a:cubicBezTo>
                  <a:cubicBezTo>
                    <a:pt x="300990" y="166878"/>
                    <a:pt x="284131" y="174689"/>
                    <a:pt x="268224" y="167164"/>
                  </a:cubicBezTo>
                  <a:cubicBezTo>
                    <a:pt x="249841" y="158591"/>
                    <a:pt x="248507" y="140208"/>
                    <a:pt x="269558" y="147352"/>
                  </a:cubicBezTo>
                  <a:cubicBezTo>
                    <a:pt x="281845" y="151543"/>
                    <a:pt x="289370" y="143447"/>
                    <a:pt x="293465" y="138970"/>
                  </a:cubicBezTo>
                  <a:cubicBezTo>
                    <a:pt x="302228" y="129350"/>
                    <a:pt x="303943" y="108395"/>
                    <a:pt x="287560" y="92488"/>
                  </a:cubicBezTo>
                  <a:cubicBezTo>
                    <a:pt x="267081" y="72581"/>
                    <a:pt x="242983" y="67818"/>
                    <a:pt x="220504" y="89059"/>
                  </a:cubicBezTo>
                  <a:cubicBezTo>
                    <a:pt x="195739" y="112586"/>
                    <a:pt x="197644" y="157067"/>
                    <a:pt x="230791" y="190976"/>
                  </a:cubicBezTo>
                  <a:cubicBezTo>
                    <a:pt x="253460" y="214122"/>
                    <a:pt x="280892" y="226981"/>
                    <a:pt x="304038" y="223266"/>
                  </a:cubicBezTo>
                  <a:cubicBezTo>
                    <a:pt x="317754" y="221075"/>
                    <a:pt x="330041" y="213074"/>
                    <a:pt x="338900" y="197930"/>
                  </a:cubicBezTo>
                  <a:cubicBezTo>
                    <a:pt x="348901" y="231267"/>
                    <a:pt x="331089" y="255651"/>
                    <a:pt x="297752" y="257937"/>
                  </a:cubicBezTo>
                  <a:cubicBezTo>
                    <a:pt x="324993" y="286036"/>
                    <a:pt x="336137" y="290132"/>
                    <a:pt x="368808" y="275463"/>
                  </a:cubicBezTo>
                  <a:cubicBezTo>
                    <a:pt x="353092" y="310991"/>
                    <a:pt x="341090" y="321850"/>
                    <a:pt x="394907" y="373856"/>
                  </a:cubicBezTo>
                  <a:cubicBezTo>
                    <a:pt x="448723" y="324326"/>
                    <a:pt x="436721" y="313468"/>
                    <a:pt x="421005" y="277940"/>
                  </a:cubicBezTo>
                  <a:cubicBezTo>
                    <a:pt x="453676" y="292608"/>
                    <a:pt x="464820" y="288512"/>
                    <a:pt x="492062" y="260414"/>
                  </a:cubicBezTo>
                  <a:cubicBezTo>
                    <a:pt x="458819" y="258128"/>
                    <a:pt x="441008" y="233744"/>
                    <a:pt x="450914" y="200406"/>
                  </a:cubicBezTo>
                  <a:cubicBezTo>
                    <a:pt x="459772" y="215551"/>
                    <a:pt x="472059" y="223552"/>
                    <a:pt x="485775" y="225838"/>
                  </a:cubicBezTo>
                  <a:cubicBezTo>
                    <a:pt x="508921" y="229553"/>
                    <a:pt x="536353" y="216694"/>
                    <a:pt x="559022" y="193548"/>
                  </a:cubicBezTo>
                  <a:cubicBezTo>
                    <a:pt x="592169" y="159639"/>
                    <a:pt x="594074" y="115157"/>
                    <a:pt x="569309" y="91631"/>
                  </a:cubicBezTo>
                  <a:cubicBezTo>
                    <a:pt x="546926" y="70390"/>
                    <a:pt x="522827" y="75152"/>
                    <a:pt x="502253" y="95059"/>
                  </a:cubicBezTo>
                  <a:cubicBezTo>
                    <a:pt x="485870" y="110966"/>
                    <a:pt x="487585" y="131826"/>
                    <a:pt x="496348" y="141542"/>
                  </a:cubicBezTo>
                  <a:cubicBezTo>
                    <a:pt x="500444" y="146018"/>
                    <a:pt x="507968" y="154115"/>
                    <a:pt x="520256" y="149924"/>
                  </a:cubicBezTo>
                  <a:cubicBezTo>
                    <a:pt x="541211" y="142780"/>
                    <a:pt x="539877" y="161163"/>
                    <a:pt x="521589" y="169736"/>
                  </a:cubicBezTo>
                  <a:cubicBezTo>
                    <a:pt x="505682" y="177165"/>
                    <a:pt x="488918" y="169355"/>
                    <a:pt x="480441" y="159925"/>
                  </a:cubicBezTo>
                  <a:cubicBezTo>
                    <a:pt x="464153" y="141446"/>
                    <a:pt x="458629" y="108871"/>
                    <a:pt x="487871" y="79915"/>
                  </a:cubicBezTo>
                  <a:cubicBezTo>
                    <a:pt x="513588" y="54483"/>
                    <a:pt x="550640" y="43720"/>
                    <a:pt x="584835" y="75343"/>
                  </a:cubicBezTo>
                  <a:cubicBezTo>
                    <a:pt x="605219" y="94202"/>
                    <a:pt x="614077" y="114776"/>
                    <a:pt x="612648" y="139160"/>
                  </a:cubicBezTo>
                  <a:cubicBezTo>
                    <a:pt x="635413" y="116967"/>
                    <a:pt x="650748" y="105251"/>
                    <a:pt x="649891" y="81629"/>
                  </a:cubicBezTo>
                  <a:cubicBezTo>
                    <a:pt x="649034" y="57722"/>
                    <a:pt x="647986" y="45815"/>
                    <a:pt x="666369" y="30385"/>
                  </a:cubicBezTo>
                  <a:cubicBezTo>
                    <a:pt x="679323" y="41815"/>
                    <a:pt x="679704" y="60198"/>
                    <a:pt x="677799" y="76581"/>
                  </a:cubicBezTo>
                  <a:cubicBezTo>
                    <a:pt x="696468" y="38672"/>
                    <a:pt x="737426" y="9811"/>
                    <a:pt x="780193" y="9525"/>
                  </a:cubicBezTo>
                  <a:cubicBezTo>
                    <a:pt x="779907" y="52292"/>
                    <a:pt x="751046" y="93250"/>
                    <a:pt x="713137" y="111919"/>
                  </a:cubicBezTo>
                  <a:cubicBezTo>
                    <a:pt x="729520" y="110014"/>
                    <a:pt x="747903" y="110395"/>
                    <a:pt x="759333" y="123349"/>
                  </a:cubicBezTo>
                  <a:cubicBezTo>
                    <a:pt x="743903" y="141732"/>
                    <a:pt x="731996" y="140684"/>
                    <a:pt x="708184" y="139827"/>
                  </a:cubicBezTo>
                  <a:cubicBezTo>
                    <a:pt x="684562" y="138970"/>
                    <a:pt x="672846" y="154400"/>
                    <a:pt x="650653" y="177070"/>
                  </a:cubicBezTo>
                  <a:cubicBezTo>
                    <a:pt x="675132" y="175546"/>
                    <a:pt x="695706" y="184404"/>
                    <a:pt x="714565" y="204883"/>
                  </a:cubicBezTo>
                  <a:cubicBezTo>
                    <a:pt x="746093" y="239078"/>
                    <a:pt x="735425" y="276130"/>
                    <a:pt x="709994" y="301847"/>
                  </a:cubicBezTo>
                  <a:cubicBezTo>
                    <a:pt x="681038" y="330994"/>
                    <a:pt x="648462" y="325565"/>
                    <a:pt x="630079" y="309277"/>
                  </a:cubicBezTo>
                  <a:cubicBezTo>
                    <a:pt x="620554" y="300895"/>
                    <a:pt x="612743" y="284036"/>
                    <a:pt x="620268" y="268129"/>
                  </a:cubicBezTo>
                  <a:cubicBezTo>
                    <a:pt x="628840" y="249746"/>
                    <a:pt x="647224" y="248412"/>
                    <a:pt x="640080" y="269462"/>
                  </a:cubicBezTo>
                  <a:cubicBezTo>
                    <a:pt x="635889" y="281750"/>
                    <a:pt x="643985" y="289274"/>
                    <a:pt x="648462" y="293370"/>
                  </a:cubicBezTo>
                  <a:cubicBezTo>
                    <a:pt x="658082" y="302133"/>
                    <a:pt x="679037" y="303848"/>
                    <a:pt x="694944" y="287465"/>
                  </a:cubicBezTo>
                  <a:cubicBezTo>
                    <a:pt x="714851" y="266986"/>
                    <a:pt x="719614" y="242888"/>
                    <a:pt x="698373" y="220409"/>
                  </a:cubicBezTo>
                  <a:cubicBezTo>
                    <a:pt x="674846" y="195644"/>
                    <a:pt x="630365" y="197549"/>
                    <a:pt x="596456" y="230696"/>
                  </a:cubicBezTo>
                  <a:cubicBezTo>
                    <a:pt x="573310" y="253365"/>
                    <a:pt x="560451" y="280797"/>
                    <a:pt x="564166" y="303943"/>
                  </a:cubicBezTo>
                  <a:cubicBezTo>
                    <a:pt x="566357" y="317659"/>
                    <a:pt x="574358" y="329946"/>
                    <a:pt x="589598" y="338804"/>
                  </a:cubicBezTo>
                  <a:cubicBezTo>
                    <a:pt x="556260" y="348806"/>
                    <a:pt x="531876" y="330994"/>
                    <a:pt x="529590" y="297656"/>
                  </a:cubicBezTo>
                  <a:cubicBezTo>
                    <a:pt x="501491" y="324898"/>
                    <a:pt x="497396" y="336042"/>
                    <a:pt x="512064" y="368713"/>
                  </a:cubicBezTo>
                  <a:cubicBezTo>
                    <a:pt x="476536" y="352997"/>
                    <a:pt x="465677" y="340995"/>
                    <a:pt x="413671" y="394811"/>
                  </a:cubicBezTo>
                  <a:cubicBezTo>
                    <a:pt x="463201" y="448628"/>
                    <a:pt x="474155" y="436626"/>
                    <a:pt x="509588" y="420910"/>
                  </a:cubicBezTo>
                  <a:cubicBezTo>
                    <a:pt x="494919" y="453581"/>
                    <a:pt x="499015" y="464725"/>
                    <a:pt x="527114" y="491966"/>
                  </a:cubicBezTo>
                  <a:cubicBezTo>
                    <a:pt x="529400" y="458724"/>
                    <a:pt x="553784" y="440912"/>
                    <a:pt x="587216" y="450818"/>
                  </a:cubicBezTo>
                  <a:cubicBezTo>
                    <a:pt x="572072" y="459676"/>
                    <a:pt x="563975" y="471964"/>
                    <a:pt x="561785" y="485680"/>
                  </a:cubicBezTo>
                  <a:cubicBezTo>
                    <a:pt x="558070" y="508825"/>
                    <a:pt x="570929" y="536258"/>
                    <a:pt x="594170" y="558927"/>
                  </a:cubicBezTo>
                  <a:cubicBezTo>
                    <a:pt x="628079" y="592074"/>
                    <a:pt x="672560" y="593979"/>
                    <a:pt x="696087" y="569214"/>
                  </a:cubicBezTo>
                  <a:cubicBezTo>
                    <a:pt x="717328" y="546830"/>
                    <a:pt x="712565" y="522732"/>
                    <a:pt x="692658" y="502158"/>
                  </a:cubicBezTo>
                  <a:cubicBezTo>
                    <a:pt x="676751" y="485775"/>
                    <a:pt x="655892" y="487490"/>
                    <a:pt x="646176" y="496253"/>
                  </a:cubicBezTo>
                  <a:cubicBezTo>
                    <a:pt x="641699" y="500348"/>
                    <a:pt x="633603" y="507873"/>
                    <a:pt x="637794" y="520160"/>
                  </a:cubicBezTo>
                  <a:cubicBezTo>
                    <a:pt x="644938" y="541115"/>
                    <a:pt x="626555" y="539782"/>
                    <a:pt x="617982" y="521494"/>
                  </a:cubicBezTo>
                  <a:cubicBezTo>
                    <a:pt x="610553" y="505587"/>
                    <a:pt x="618363" y="488823"/>
                    <a:pt x="627793" y="480346"/>
                  </a:cubicBezTo>
                  <a:cubicBezTo>
                    <a:pt x="646271" y="464058"/>
                    <a:pt x="678847" y="458534"/>
                    <a:pt x="707803" y="487680"/>
                  </a:cubicBezTo>
                  <a:cubicBezTo>
                    <a:pt x="733235" y="513398"/>
                    <a:pt x="743998" y="550450"/>
                    <a:pt x="712375" y="584645"/>
                  </a:cubicBezTo>
                  <a:cubicBezTo>
                    <a:pt x="693515" y="605028"/>
                    <a:pt x="672941" y="613886"/>
                    <a:pt x="648462" y="612458"/>
                  </a:cubicBezTo>
                  <a:cubicBezTo>
                    <a:pt x="670655" y="635127"/>
                    <a:pt x="682371" y="650558"/>
                    <a:pt x="705993" y="649700"/>
                  </a:cubicBezTo>
                  <a:cubicBezTo>
                    <a:pt x="729901" y="648843"/>
                    <a:pt x="741807" y="647795"/>
                    <a:pt x="757142" y="666179"/>
                  </a:cubicBezTo>
                  <a:cubicBezTo>
                    <a:pt x="745712" y="679133"/>
                    <a:pt x="727329" y="679513"/>
                    <a:pt x="710946" y="677704"/>
                  </a:cubicBezTo>
                  <a:cubicBezTo>
                    <a:pt x="748856" y="696373"/>
                    <a:pt x="777716" y="737330"/>
                    <a:pt x="778002" y="780098"/>
                  </a:cubicBezTo>
                  <a:cubicBezTo>
                    <a:pt x="735235" y="779812"/>
                    <a:pt x="694277" y="750951"/>
                    <a:pt x="675608" y="713042"/>
                  </a:cubicBezTo>
                  <a:cubicBezTo>
                    <a:pt x="677513" y="729425"/>
                    <a:pt x="677132" y="747903"/>
                    <a:pt x="664178" y="759238"/>
                  </a:cubicBezTo>
                  <a:cubicBezTo>
                    <a:pt x="645795" y="743807"/>
                    <a:pt x="646843" y="731901"/>
                    <a:pt x="647700" y="708088"/>
                  </a:cubicBezTo>
                  <a:cubicBezTo>
                    <a:pt x="648557" y="684467"/>
                    <a:pt x="633127" y="672751"/>
                    <a:pt x="610457" y="650558"/>
                  </a:cubicBezTo>
                  <a:cubicBezTo>
                    <a:pt x="611886" y="675037"/>
                    <a:pt x="603123" y="695611"/>
                    <a:pt x="582644" y="714470"/>
                  </a:cubicBezTo>
                  <a:cubicBezTo>
                    <a:pt x="548450" y="745998"/>
                    <a:pt x="511397" y="735330"/>
                    <a:pt x="485680" y="709898"/>
                  </a:cubicBezTo>
                  <a:cubicBezTo>
                    <a:pt x="456533" y="680942"/>
                    <a:pt x="461963" y="648367"/>
                    <a:pt x="478346" y="629984"/>
                  </a:cubicBezTo>
                  <a:cubicBezTo>
                    <a:pt x="486728" y="620459"/>
                    <a:pt x="503587" y="612648"/>
                    <a:pt x="519494" y="620078"/>
                  </a:cubicBezTo>
                  <a:cubicBezTo>
                    <a:pt x="537877" y="628745"/>
                    <a:pt x="539210" y="647033"/>
                    <a:pt x="518160" y="639890"/>
                  </a:cubicBezTo>
                  <a:cubicBezTo>
                    <a:pt x="505873" y="635699"/>
                    <a:pt x="498348" y="643795"/>
                    <a:pt x="494252" y="648272"/>
                  </a:cubicBezTo>
                  <a:cubicBezTo>
                    <a:pt x="485489" y="657892"/>
                    <a:pt x="483775" y="678847"/>
                    <a:pt x="500158" y="694754"/>
                  </a:cubicBezTo>
                  <a:cubicBezTo>
                    <a:pt x="520637" y="714661"/>
                    <a:pt x="544735" y="719423"/>
                    <a:pt x="567214" y="698183"/>
                  </a:cubicBezTo>
                  <a:cubicBezTo>
                    <a:pt x="591979" y="674656"/>
                    <a:pt x="590074" y="630174"/>
                    <a:pt x="556927" y="596265"/>
                  </a:cubicBezTo>
                  <a:cubicBezTo>
                    <a:pt x="534257" y="573119"/>
                    <a:pt x="506825" y="560261"/>
                    <a:pt x="483680" y="563975"/>
                  </a:cubicBezTo>
                  <a:cubicBezTo>
                    <a:pt x="469964" y="566166"/>
                    <a:pt x="457676" y="574167"/>
                    <a:pt x="448818" y="589407"/>
                  </a:cubicBezTo>
                  <a:cubicBezTo>
                    <a:pt x="438817" y="556070"/>
                    <a:pt x="456629" y="531686"/>
                    <a:pt x="489966" y="529400"/>
                  </a:cubicBezTo>
                  <a:cubicBezTo>
                    <a:pt x="462725" y="501301"/>
                    <a:pt x="451580" y="497205"/>
                    <a:pt x="418910" y="511874"/>
                  </a:cubicBezTo>
                  <a:cubicBezTo>
                    <a:pt x="434626" y="476345"/>
                    <a:pt x="446627" y="465487"/>
                    <a:pt x="392811" y="413480"/>
                  </a:cubicBezTo>
                  <a:cubicBezTo>
                    <a:pt x="338995" y="463010"/>
                    <a:pt x="350996" y="473964"/>
                    <a:pt x="366713" y="509397"/>
                  </a:cubicBezTo>
                  <a:cubicBezTo>
                    <a:pt x="334042" y="494729"/>
                    <a:pt x="322898" y="498824"/>
                    <a:pt x="295656" y="526923"/>
                  </a:cubicBezTo>
                  <a:cubicBezTo>
                    <a:pt x="328898" y="529209"/>
                    <a:pt x="346710" y="553593"/>
                    <a:pt x="336804" y="586931"/>
                  </a:cubicBezTo>
                  <a:cubicBezTo>
                    <a:pt x="327946" y="571786"/>
                    <a:pt x="315659" y="563690"/>
                    <a:pt x="301943" y="561499"/>
                  </a:cubicBezTo>
                  <a:cubicBezTo>
                    <a:pt x="278797" y="557784"/>
                    <a:pt x="251365" y="570643"/>
                    <a:pt x="228695" y="593789"/>
                  </a:cubicBezTo>
                  <a:cubicBezTo>
                    <a:pt x="195548" y="627698"/>
                    <a:pt x="193643" y="672179"/>
                    <a:pt x="218408" y="695706"/>
                  </a:cubicBezTo>
                  <a:cubicBezTo>
                    <a:pt x="240792" y="716947"/>
                    <a:pt x="264890" y="712184"/>
                    <a:pt x="285464" y="692277"/>
                  </a:cubicBezTo>
                  <a:cubicBezTo>
                    <a:pt x="301847" y="676370"/>
                    <a:pt x="300133" y="655415"/>
                    <a:pt x="291370" y="645795"/>
                  </a:cubicBezTo>
                  <a:cubicBezTo>
                    <a:pt x="287274" y="641318"/>
                    <a:pt x="279749" y="633222"/>
                    <a:pt x="267462" y="637413"/>
                  </a:cubicBezTo>
                  <a:cubicBezTo>
                    <a:pt x="246507" y="644557"/>
                    <a:pt x="247841" y="626174"/>
                    <a:pt x="266129" y="617601"/>
                  </a:cubicBezTo>
                  <a:cubicBezTo>
                    <a:pt x="282035" y="610172"/>
                    <a:pt x="298799" y="617982"/>
                    <a:pt x="307277" y="627412"/>
                  </a:cubicBezTo>
                  <a:cubicBezTo>
                    <a:pt x="323564" y="645890"/>
                    <a:pt x="329089" y="678466"/>
                    <a:pt x="299847" y="707327"/>
                  </a:cubicBezTo>
                  <a:cubicBezTo>
                    <a:pt x="274130" y="732758"/>
                    <a:pt x="237077" y="743522"/>
                    <a:pt x="202883" y="711899"/>
                  </a:cubicBezTo>
                  <a:cubicBezTo>
                    <a:pt x="182499" y="693039"/>
                    <a:pt x="173641" y="672465"/>
                    <a:pt x="175069" y="648081"/>
                  </a:cubicBezTo>
                  <a:cubicBezTo>
                    <a:pt x="152400" y="670274"/>
                    <a:pt x="136970" y="681990"/>
                    <a:pt x="137827" y="705612"/>
                  </a:cubicBezTo>
                  <a:cubicBezTo>
                    <a:pt x="138684" y="729520"/>
                    <a:pt x="139732" y="741426"/>
                    <a:pt x="121349" y="756857"/>
                  </a:cubicBezTo>
                  <a:cubicBezTo>
                    <a:pt x="108395" y="745427"/>
                    <a:pt x="108014" y="727043"/>
                    <a:pt x="109919" y="710660"/>
                  </a:cubicBezTo>
                  <a:cubicBezTo>
                    <a:pt x="90869" y="749046"/>
                    <a:pt x="49911" y="777907"/>
                    <a:pt x="7144" y="778193"/>
                  </a:cubicBezTo>
                  <a:cubicBezTo>
                    <a:pt x="7430" y="735425"/>
                    <a:pt x="36290" y="694468"/>
                    <a:pt x="74200" y="675799"/>
                  </a:cubicBezTo>
                  <a:cubicBezTo>
                    <a:pt x="57817" y="677704"/>
                    <a:pt x="39338" y="677323"/>
                    <a:pt x="28004" y="664369"/>
                  </a:cubicBezTo>
                  <a:cubicBezTo>
                    <a:pt x="43434" y="645986"/>
                    <a:pt x="55340" y="647033"/>
                    <a:pt x="79248" y="647890"/>
                  </a:cubicBezTo>
                  <a:cubicBezTo>
                    <a:pt x="102870" y="648748"/>
                    <a:pt x="114586" y="633317"/>
                    <a:pt x="136779" y="610648"/>
                  </a:cubicBezTo>
                  <a:cubicBezTo>
                    <a:pt x="112300" y="612077"/>
                    <a:pt x="91726" y="603314"/>
                    <a:pt x="72962" y="582835"/>
                  </a:cubicBezTo>
                  <a:cubicBezTo>
                    <a:pt x="41434" y="548640"/>
                    <a:pt x="52102" y="511588"/>
                    <a:pt x="77534" y="485870"/>
                  </a:cubicBezTo>
                  <a:cubicBezTo>
                    <a:pt x="106490" y="456724"/>
                    <a:pt x="139065" y="462153"/>
                    <a:pt x="157544" y="478441"/>
                  </a:cubicBezTo>
                  <a:cubicBezTo>
                    <a:pt x="167069" y="486823"/>
                    <a:pt x="174879" y="503682"/>
                    <a:pt x="167354" y="519589"/>
                  </a:cubicBezTo>
                  <a:cubicBezTo>
                    <a:pt x="158782" y="537972"/>
                    <a:pt x="140399" y="539306"/>
                    <a:pt x="147542" y="518255"/>
                  </a:cubicBezTo>
                  <a:cubicBezTo>
                    <a:pt x="151733" y="505968"/>
                    <a:pt x="143637" y="498443"/>
                    <a:pt x="139160" y="494348"/>
                  </a:cubicBezTo>
                  <a:cubicBezTo>
                    <a:pt x="129540" y="485585"/>
                    <a:pt x="108585" y="483870"/>
                    <a:pt x="92678" y="500253"/>
                  </a:cubicBezTo>
                  <a:cubicBezTo>
                    <a:pt x="72771" y="520827"/>
                    <a:pt x="68009" y="544830"/>
                    <a:pt x="89249" y="567309"/>
                  </a:cubicBezTo>
                  <a:cubicBezTo>
                    <a:pt x="112776" y="592074"/>
                    <a:pt x="157258" y="590169"/>
                    <a:pt x="191167" y="557022"/>
                  </a:cubicBezTo>
                  <a:cubicBezTo>
                    <a:pt x="214313" y="534353"/>
                    <a:pt x="227171" y="506921"/>
                    <a:pt x="223456" y="483775"/>
                  </a:cubicBezTo>
                  <a:cubicBezTo>
                    <a:pt x="221266" y="470059"/>
                    <a:pt x="213265" y="457772"/>
                    <a:pt x="198025" y="448913"/>
                  </a:cubicBezTo>
                  <a:cubicBezTo>
                    <a:pt x="231362" y="438912"/>
                    <a:pt x="255746" y="456724"/>
                    <a:pt x="258128" y="490061"/>
                  </a:cubicBezTo>
                  <a:cubicBezTo>
                    <a:pt x="286226" y="462820"/>
                    <a:pt x="290322" y="451675"/>
                    <a:pt x="275654" y="419005"/>
                  </a:cubicBezTo>
                  <a:cubicBezTo>
                    <a:pt x="311182" y="434531"/>
                    <a:pt x="322040" y="446532"/>
                    <a:pt x="374047" y="392716"/>
                  </a:cubicBezTo>
                  <a:close/>
                </a:path>
              </a:pathLst>
            </a:custGeom>
            <a:solidFill>
              <a:schemeClr val="accent1">
                <a:lumMod val="75000"/>
              </a:schemeClr>
            </a:solidFill>
            <a:ln w="12700">
              <a:noFill/>
            </a:ln>
            <a:effectLst>
              <a:outerShdw blurRad="139680" sx="102000" sy="102000" algn="ctr" rotWithShape="0">
                <a:srgbClr val="000000">
                  <a:alpha val="23000"/>
                </a:srgbClr>
              </a:outerShdw>
            </a:effectLst>
          </p:spPr>
          <p:style>
            <a:lnRef idx="0">
              <a:scrgbClr r="0" g="0" b="0"/>
            </a:lnRef>
            <a:fillRef idx="0">
              <a:scrgbClr r="0" g="0" b="0"/>
            </a:fillRef>
            <a:effectRef idx="0">
              <a:scrgbClr r="0" g="0" b="0"/>
            </a:effectRef>
            <a:fontRef idx="minor"/>
          </p:style>
        </p:sp>
      </p:grpSp>
      <p:sp>
        <p:nvSpPr>
          <p:cNvPr id="33" name="Прямоугольник 32"/>
          <p:cNvSpPr/>
          <p:nvPr/>
        </p:nvSpPr>
        <p:spPr>
          <a:xfrm>
            <a:off x="6744072" y="4730760"/>
            <a:ext cx="3613708" cy="31933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15000"/>
              </a:lnSpc>
            </a:pPr>
            <a:endParaRPr lang="en-US" sz="16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Рисунок 6">
            <a:extLst>
              <a:ext uri="{FF2B5EF4-FFF2-40B4-BE49-F238E27FC236}">
                <a16:creationId xmlns:a16="http://schemas.microsoft.com/office/drawing/2014/main" id="{C5C83B72-7251-13FA-9CD6-EC97D90151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665" r="11862" b="49924"/>
          <a:stretch/>
        </p:blipFill>
        <p:spPr bwMode="auto">
          <a:xfrm>
            <a:off x="-18660" y="29668"/>
            <a:ext cx="12210660" cy="70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45" name="Прямоугольник 44"/>
          <p:cNvSpPr/>
          <p:nvPr/>
        </p:nvSpPr>
        <p:spPr>
          <a:xfrm rot="16200000">
            <a:off x="5744365" y="-4988452"/>
            <a:ext cx="703270" cy="12192000"/>
          </a:xfrm>
          <a:prstGeom prst="rect">
            <a:avLst/>
          </a:prstGeom>
          <a:solidFill>
            <a:srgbClr val="F2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dirty="0"/>
          </a:p>
        </p:txBody>
      </p:sp>
      <p:sp>
        <p:nvSpPr>
          <p:cNvPr id="94" name="Прямоугольник 93"/>
          <p:cNvSpPr/>
          <p:nvPr/>
        </p:nvSpPr>
        <p:spPr>
          <a:xfrm>
            <a:off x="5739549" y="3844297"/>
            <a:ext cx="3090654" cy="654117"/>
          </a:xfrm>
          <a:prstGeom prst="rect">
            <a:avLst/>
          </a:prstGeom>
          <a:solidFill>
            <a:srgbClr val="DEEBF7">
              <a:alpha val="40000"/>
            </a:srgbClr>
          </a:solidFill>
          <a:ln w="28575">
            <a:solidFill>
              <a:srgbClr val="0D63A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dirty="0"/>
          </a:p>
        </p:txBody>
      </p:sp>
      <p:sp>
        <p:nvSpPr>
          <p:cNvPr id="109" name="Пятиугольник 108"/>
          <p:cNvSpPr/>
          <p:nvPr/>
        </p:nvSpPr>
        <p:spPr>
          <a:xfrm>
            <a:off x="0" y="5219432"/>
            <a:ext cx="12123174" cy="1277309"/>
          </a:xfrm>
          <a:custGeom>
            <a:avLst/>
            <a:gdLst>
              <a:gd name="connsiteX0" fmla="*/ 0 w 9426591"/>
              <a:gd name="connsiteY0" fmla="*/ 0 h 1816189"/>
              <a:gd name="connsiteX1" fmla="*/ 8518497 w 9426591"/>
              <a:gd name="connsiteY1" fmla="*/ 0 h 1816189"/>
              <a:gd name="connsiteX2" fmla="*/ 9426591 w 9426591"/>
              <a:gd name="connsiteY2" fmla="*/ 908095 h 1816189"/>
              <a:gd name="connsiteX3" fmla="*/ 8518497 w 9426591"/>
              <a:gd name="connsiteY3" fmla="*/ 1816189 h 1816189"/>
              <a:gd name="connsiteX4" fmla="*/ 0 w 9426591"/>
              <a:gd name="connsiteY4" fmla="*/ 1816189 h 1816189"/>
              <a:gd name="connsiteX5" fmla="*/ 0 w 9426591"/>
              <a:gd name="connsiteY5" fmla="*/ 0 h 1816189"/>
              <a:gd name="connsiteX0" fmla="*/ 0 w 8518497"/>
              <a:gd name="connsiteY0" fmla="*/ 0 h 1816189"/>
              <a:gd name="connsiteX1" fmla="*/ 8518497 w 8518497"/>
              <a:gd name="connsiteY1" fmla="*/ 0 h 1816189"/>
              <a:gd name="connsiteX2" fmla="*/ 8518497 w 8518497"/>
              <a:gd name="connsiteY2" fmla="*/ 1816189 h 1816189"/>
              <a:gd name="connsiteX3" fmla="*/ 0 w 8518497"/>
              <a:gd name="connsiteY3" fmla="*/ 1816189 h 1816189"/>
              <a:gd name="connsiteX4" fmla="*/ 0 w 8518497"/>
              <a:gd name="connsiteY4" fmla="*/ 0 h 1816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8497" h="1816189">
                <a:moveTo>
                  <a:pt x="0" y="0"/>
                </a:moveTo>
                <a:lnTo>
                  <a:pt x="8518497" y="0"/>
                </a:lnTo>
                <a:lnTo>
                  <a:pt x="8518497" y="1816189"/>
                </a:lnTo>
                <a:lnTo>
                  <a:pt x="0" y="1816189"/>
                </a:lnTo>
                <a:lnTo>
                  <a:pt x="0" y="0"/>
                </a:lnTo>
                <a:close/>
              </a:path>
            </a:pathLst>
          </a:custGeom>
          <a:gradFill flip="none" rotWithShape="1">
            <a:gsLst>
              <a:gs pos="0">
                <a:srgbClr val="2F2975"/>
              </a:gs>
              <a:gs pos="100000">
                <a:srgbClr val="3888C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sp>
        <p:nvSpPr>
          <p:cNvPr id="10" name="Прямоугольник 9"/>
          <p:cNvSpPr/>
          <p:nvPr/>
        </p:nvSpPr>
        <p:spPr>
          <a:xfrm>
            <a:off x="565820" y="5278664"/>
            <a:ext cx="11060361" cy="343504"/>
          </a:xfrm>
          <a:prstGeom prst="rect">
            <a:avLst/>
          </a:prstGeom>
          <a:solidFill>
            <a:srgbClr val="00B0F0">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sp>
        <p:nvSpPr>
          <p:cNvPr id="33" name="Прямоугольник 32"/>
          <p:cNvSpPr/>
          <p:nvPr/>
        </p:nvSpPr>
        <p:spPr>
          <a:xfrm>
            <a:off x="3016042" y="181187"/>
            <a:ext cx="5668539" cy="455381"/>
          </a:xfrm>
          <a:prstGeom prst="rect">
            <a:avLst/>
          </a:prstGeom>
        </p:spPr>
        <p:txBody>
          <a:bodyPr wrap="none">
            <a:spAutoFit/>
          </a:bodyPr>
          <a:lstStyle/>
          <a:p>
            <a:r>
              <a:rPr lang="ru-RU" sz="2359" b="1" dirty="0">
                <a:solidFill>
                  <a:schemeClr val="bg1"/>
                </a:solidFill>
                <a:latin typeface="Tahoma" panose="020B0604030504040204" pitchFamily="34" charset="0"/>
                <a:ea typeface="Tahoma" panose="020B0604030504040204" pitchFamily="34" charset="0"/>
                <a:cs typeface="Tahoma" panose="020B0604030504040204" pitchFamily="34" charset="0"/>
              </a:rPr>
              <a:t>ЛИЧНАЯ МЕДИЦИНСКАЯ КНИЖКА.</a:t>
            </a:r>
            <a:endParaRPr lang="ru-RU" sz="1814"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AEE89211-496D-4863-0FF4-8FB6C1F61387}"/>
              </a:ext>
            </a:extLst>
          </p:cNvPr>
          <p:cNvSpPr txBox="1"/>
          <p:nvPr/>
        </p:nvSpPr>
        <p:spPr>
          <a:xfrm>
            <a:off x="904858" y="836611"/>
            <a:ext cx="4931304" cy="643766"/>
          </a:xfrm>
          <a:prstGeom prst="rect">
            <a:avLst/>
          </a:prstGeom>
          <a:noFill/>
        </p:spPr>
        <p:txBody>
          <a:bodyPr wrap="square">
            <a:spAutoFit/>
          </a:bodyPr>
          <a:lstStyle/>
          <a:p>
            <a:pPr>
              <a:lnSpc>
                <a:spcPts val="998"/>
              </a:lnSpc>
              <a:spcAft>
                <a:spcPts val="272"/>
              </a:spcAft>
            </a:pPr>
            <a:r>
              <a:rPr lang="kk-KZ" sz="1089" b="1" dirty="0">
                <a:solidFill>
                  <a:srgbClr val="2F438C"/>
                </a:solidFill>
                <a:latin typeface="Tahoma" panose="020B0604030504040204" pitchFamily="34" charset="0"/>
                <a:ea typeface="Tahoma" panose="020B0604030504040204" pitchFamily="34" charset="0"/>
                <a:cs typeface="Tahoma" panose="020B0604030504040204" pitchFamily="34" charset="0"/>
              </a:rPr>
              <a:t>МОДУЛЬ «ЛИЧНЫЕ МЕДИЦИНСКИЕ КНИЖКИ» </a:t>
            </a:r>
          </a:p>
          <a:p>
            <a:pPr>
              <a:lnSpc>
                <a:spcPts val="998"/>
              </a:lnSpc>
              <a:spcAft>
                <a:spcPts val="272"/>
              </a:spcAft>
            </a:pPr>
            <a:r>
              <a:rPr lang="ru-RU" sz="953" dirty="0">
                <a:solidFill>
                  <a:srgbClr val="202124"/>
                </a:solidFill>
                <a:latin typeface="Tahoma" panose="020B0604030504040204" pitchFamily="34" charset="0"/>
                <a:ea typeface="Tahoma" panose="020B0604030504040204" pitchFamily="34" charset="0"/>
                <a:cs typeface="Tahoma" panose="020B0604030504040204" pitchFamily="34" charset="0"/>
              </a:rPr>
              <a:t>предназначен для учета и мониторинга</a:t>
            </a:r>
            <a:r>
              <a:rPr lang="kk-KZ" sz="953" dirty="0">
                <a:latin typeface="Tahoma" panose="020B0604030504040204" pitchFamily="34" charset="0"/>
                <a:ea typeface="Tahoma" panose="020B0604030504040204" pitchFamily="34" charset="0"/>
                <a:cs typeface="Tahoma" panose="020B0604030504040204" pitchFamily="34" charset="0"/>
              </a:rPr>
              <a:t> своевременного прохождения мед. осмотров и получения допуска к работе с целью недопущения нарушения санитрано-эпидемиологических правил декретированным группам населения</a:t>
            </a:r>
          </a:p>
        </p:txBody>
      </p:sp>
      <p:sp>
        <p:nvSpPr>
          <p:cNvPr id="5" name="Прямоугольник 4"/>
          <p:cNvSpPr/>
          <p:nvPr/>
        </p:nvSpPr>
        <p:spPr>
          <a:xfrm>
            <a:off x="6739665" y="795996"/>
            <a:ext cx="4705420" cy="570797"/>
          </a:xfrm>
          <a:prstGeom prst="rect">
            <a:avLst/>
          </a:prstGeom>
        </p:spPr>
        <p:txBody>
          <a:bodyPr wrap="square">
            <a:spAutoFit/>
          </a:bodyPr>
          <a:lstStyle/>
          <a:p>
            <a:pPr>
              <a:lnSpc>
                <a:spcPct val="150000"/>
              </a:lnSpc>
              <a:spcAft>
                <a:spcPts val="272"/>
              </a:spcAft>
            </a:pPr>
            <a:r>
              <a:rPr lang="ru-RU" sz="953"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Модуль «ЛМК» будет выступать ед. хранилищем электронных ЛМК</a:t>
            </a:r>
          </a:p>
          <a:p>
            <a:pPr>
              <a:lnSpc>
                <a:spcPct val="150000"/>
              </a:lnSpc>
              <a:spcAft>
                <a:spcPts val="272"/>
              </a:spcAft>
            </a:pPr>
            <a:r>
              <a:rPr lang="ru-RU" sz="953"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База данных наполняется за счет интеграционного сервиса с МИС</a:t>
            </a:r>
          </a:p>
        </p:txBody>
      </p:sp>
      <p:cxnSp>
        <p:nvCxnSpPr>
          <p:cNvPr id="49" name="Прямая со стрелкой 48"/>
          <p:cNvCxnSpPr>
            <a:cxnSpLocks/>
            <a:stCxn id="30" idx="6"/>
          </p:cNvCxnSpPr>
          <p:nvPr/>
        </p:nvCxnSpPr>
        <p:spPr>
          <a:xfrm>
            <a:off x="5171477" y="2481396"/>
            <a:ext cx="3835742" cy="19707"/>
          </a:xfrm>
          <a:prstGeom prst="straightConnector1">
            <a:avLst/>
          </a:prstGeom>
          <a:ln w="28575">
            <a:solidFill>
              <a:srgbClr val="0D63A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0" name="Прямоугольник 49"/>
          <p:cNvSpPr/>
          <p:nvPr/>
        </p:nvSpPr>
        <p:spPr>
          <a:xfrm>
            <a:off x="6693085" y="2168122"/>
            <a:ext cx="1951252" cy="57729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cxnSp>
        <p:nvCxnSpPr>
          <p:cNvPr id="51" name="Прямая со стрелкой 50"/>
          <p:cNvCxnSpPr>
            <a:cxnSpLocks/>
          </p:cNvCxnSpPr>
          <p:nvPr/>
        </p:nvCxnSpPr>
        <p:spPr>
          <a:xfrm>
            <a:off x="2673642" y="2504435"/>
            <a:ext cx="399401" cy="0"/>
          </a:xfrm>
          <a:prstGeom prst="straightConnector1">
            <a:avLst/>
          </a:prstGeom>
          <a:ln w="28575">
            <a:solidFill>
              <a:srgbClr val="0D63A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2" name="Прямоугольник 51"/>
          <p:cNvSpPr/>
          <p:nvPr/>
        </p:nvSpPr>
        <p:spPr>
          <a:xfrm>
            <a:off x="9066669" y="1822570"/>
            <a:ext cx="2320449" cy="2820780"/>
          </a:xfrm>
          <a:prstGeom prst="rect">
            <a:avLst/>
          </a:prstGeom>
          <a:solidFill>
            <a:srgbClr val="DEEBF7">
              <a:alpha val="40000"/>
            </a:srgbClr>
          </a:solidFill>
          <a:ln w="28575">
            <a:solidFill>
              <a:srgbClr val="0D63A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dirty="0"/>
          </a:p>
        </p:txBody>
      </p:sp>
      <p:sp>
        <p:nvSpPr>
          <p:cNvPr id="53" name="Прямоугольник 52"/>
          <p:cNvSpPr/>
          <p:nvPr/>
        </p:nvSpPr>
        <p:spPr>
          <a:xfrm>
            <a:off x="9060382" y="1826333"/>
            <a:ext cx="2324300" cy="329273"/>
          </a:xfrm>
          <a:prstGeom prst="rect">
            <a:avLst/>
          </a:prstGeom>
          <a:solidFill>
            <a:srgbClr val="0D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dirty="0"/>
          </a:p>
        </p:txBody>
      </p:sp>
      <p:cxnSp>
        <p:nvCxnSpPr>
          <p:cNvPr id="54" name="Прямая со стрелкой 53"/>
          <p:cNvCxnSpPr>
            <a:cxnSpLocks/>
          </p:cNvCxnSpPr>
          <p:nvPr/>
        </p:nvCxnSpPr>
        <p:spPr>
          <a:xfrm>
            <a:off x="1500401" y="2479755"/>
            <a:ext cx="370293" cy="12256"/>
          </a:xfrm>
          <a:prstGeom prst="straightConnector1">
            <a:avLst/>
          </a:prstGeom>
          <a:ln w="28575">
            <a:solidFill>
              <a:srgbClr val="0D63A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5" name="Подзаголовок 2">
            <a:extLst>
              <a:ext uri="{FF2B5EF4-FFF2-40B4-BE49-F238E27FC236}">
                <a16:creationId xmlns:a16="http://schemas.microsoft.com/office/drawing/2014/main" id="{AE3F5058-C4B6-F635-FE8A-EA6061ECF939}"/>
              </a:ext>
            </a:extLst>
          </p:cNvPr>
          <p:cNvSpPr txBox="1">
            <a:spLocks/>
          </p:cNvSpPr>
          <p:nvPr/>
        </p:nvSpPr>
        <p:spPr bwMode="auto">
          <a:xfrm>
            <a:off x="9560520" y="4070120"/>
            <a:ext cx="1852500" cy="51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953" tIns="41476" rIns="82953" bIns="41476"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29544">
              <a:lnSpc>
                <a:spcPct val="100000"/>
              </a:lnSpc>
              <a:spcBef>
                <a:spcPts val="0"/>
              </a:spcBef>
              <a:buNone/>
            </a:pPr>
            <a:r>
              <a:rPr lang="ru-RU" sz="953" b="1" dirty="0">
                <a:solidFill>
                  <a:srgbClr val="356DAC"/>
                </a:solidFill>
                <a:latin typeface="Tahoma" panose="020B0604030504040204" pitchFamily="34" charset="0"/>
                <a:ea typeface="Tahoma" panose="020B0604030504040204" pitchFamily="34" charset="0"/>
                <a:cs typeface="Tahoma" panose="020B0604030504040204" pitchFamily="34" charset="0"/>
              </a:rPr>
              <a:t>Пользователи модуля «ЛМК»: </a:t>
            </a:r>
            <a:r>
              <a:rPr lang="ru-RU" sz="953" dirty="0">
                <a:solidFill>
                  <a:srgbClr val="356DAC"/>
                </a:solidFill>
                <a:latin typeface="Tahoma" panose="020B0604030504040204" pitchFamily="34" charset="0"/>
                <a:ea typeface="Tahoma" panose="020B0604030504040204" pitchFamily="34" charset="0"/>
                <a:cs typeface="Tahoma" panose="020B0604030504040204" pitchFamily="34" charset="0"/>
              </a:rPr>
              <a:t>Территориальные подразделения </a:t>
            </a:r>
            <a:r>
              <a:rPr lang="kk-KZ" sz="953" dirty="0">
                <a:solidFill>
                  <a:srgbClr val="356DAC"/>
                </a:solidFill>
                <a:latin typeface="Tahoma" panose="020B0604030504040204" pitchFamily="34" charset="0"/>
                <a:ea typeface="Tahoma" panose="020B0604030504040204" pitchFamily="34" charset="0"/>
                <a:cs typeface="Tahoma" panose="020B0604030504040204" pitchFamily="34" charset="0"/>
              </a:rPr>
              <a:t>ДСЭК, КСЭК</a:t>
            </a:r>
            <a:endParaRPr lang="ru-RU" sz="953" dirty="0">
              <a:solidFill>
                <a:srgbClr val="356DAC"/>
              </a:solidFill>
              <a:latin typeface="Tahoma" panose="020B0604030504040204" pitchFamily="34" charset="0"/>
              <a:ea typeface="Tahoma" panose="020B0604030504040204" pitchFamily="34" charset="0"/>
              <a:cs typeface="Tahoma" panose="020B0604030504040204" pitchFamily="34" charset="0"/>
            </a:endParaRPr>
          </a:p>
        </p:txBody>
      </p:sp>
      <p:grpSp>
        <p:nvGrpSpPr>
          <p:cNvPr id="56" name="Группа 55"/>
          <p:cNvGrpSpPr/>
          <p:nvPr/>
        </p:nvGrpSpPr>
        <p:grpSpPr>
          <a:xfrm>
            <a:off x="578224" y="1850536"/>
            <a:ext cx="1137898" cy="1622802"/>
            <a:chOff x="264901" y="1473739"/>
            <a:chExt cx="1254322" cy="1971863"/>
          </a:xfrm>
        </p:grpSpPr>
        <p:sp>
          <p:nvSpPr>
            <p:cNvPr id="60" name="Прямоугольник 59"/>
            <p:cNvSpPr/>
            <p:nvPr/>
          </p:nvSpPr>
          <p:spPr>
            <a:xfrm>
              <a:off x="459091" y="1473739"/>
              <a:ext cx="887396" cy="315856"/>
            </a:xfrm>
            <a:prstGeom prst="rect">
              <a:avLst/>
            </a:prstGeom>
          </p:spPr>
          <p:txBody>
            <a:bodyPr wrap="none">
              <a:spAutoFit/>
            </a:bodyPr>
            <a:lstStyle/>
            <a:p>
              <a:r>
                <a:rPr lang="ru-RU" sz="1089" b="1" dirty="0">
                  <a:solidFill>
                    <a:srgbClr val="356DAC"/>
                  </a:solidFill>
                  <a:latin typeface="Tahoma" panose="020B0604030504040204" pitchFamily="34" charset="0"/>
                  <a:ea typeface="Tahoma" panose="020B0604030504040204" pitchFamily="34" charset="0"/>
                  <a:cs typeface="Tahoma" panose="020B0604030504040204" pitchFamily="34" charset="0"/>
                </a:rPr>
                <a:t>Пациент</a:t>
              </a:r>
            </a:p>
          </p:txBody>
        </p:sp>
        <p:grpSp>
          <p:nvGrpSpPr>
            <p:cNvPr id="63" name="Группа 62"/>
            <p:cNvGrpSpPr/>
            <p:nvPr/>
          </p:nvGrpSpPr>
          <p:grpSpPr>
            <a:xfrm>
              <a:off x="483695" y="1791829"/>
              <a:ext cx="816735" cy="816735"/>
              <a:chOff x="407988" y="1200237"/>
              <a:chExt cx="1132777" cy="1132777"/>
            </a:xfrm>
          </p:grpSpPr>
          <p:grpSp>
            <p:nvGrpSpPr>
              <p:cNvPr id="68" name="Группа 67"/>
              <p:cNvGrpSpPr/>
              <p:nvPr/>
            </p:nvGrpSpPr>
            <p:grpSpPr>
              <a:xfrm>
                <a:off x="407988" y="1200237"/>
                <a:ext cx="1132777" cy="1132777"/>
                <a:chOff x="2897171" y="1948139"/>
                <a:chExt cx="1482758" cy="1482758"/>
              </a:xfrm>
            </p:grpSpPr>
            <p:sp>
              <p:nvSpPr>
                <p:cNvPr id="70" name="Овал 69"/>
                <p:cNvSpPr/>
                <p:nvPr/>
              </p:nvSpPr>
              <p:spPr>
                <a:xfrm>
                  <a:off x="2948261" y="1999229"/>
                  <a:ext cx="1380579" cy="1380579"/>
                </a:xfrm>
                <a:prstGeom prst="ellipse">
                  <a:avLst/>
                </a:prstGeom>
                <a:gradFill>
                  <a:gsLst>
                    <a:gs pos="0">
                      <a:srgbClr val="3A91C7"/>
                    </a:gs>
                    <a:gs pos="100000">
                      <a:srgbClr val="2D327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sp>
              <p:nvSpPr>
                <p:cNvPr id="71" name="Овал 70"/>
                <p:cNvSpPr/>
                <p:nvPr/>
              </p:nvSpPr>
              <p:spPr>
                <a:xfrm>
                  <a:off x="2897171" y="1948139"/>
                  <a:ext cx="1482758" cy="1482758"/>
                </a:xfrm>
                <a:prstGeom prst="ellipse">
                  <a:avLst/>
                </a:prstGeom>
                <a:noFill/>
                <a:ln w="22225" cap="rnd">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grpSp>
          <p:pic>
            <p:nvPicPr>
              <p:cNvPr id="69" name="Рисунок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45" y="1446748"/>
                <a:ext cx="637262" cy="637262"/>
              </a:xfrm>
              <a:prstGeom prst="rect">
                <a:avLst/>
              </a:prstGeom>
            </p:spPr>
          </p:pic>
        </p:grpSp>
        <p:sp>
          <p:nvSpPr>
            <p:cNvPr id="67" name="Прямоугольник 66"/>
            <p:cNvSpPr/>
            <p:nvPr/>
          </p:nvSpPr>
          <p:spPr>
            <a:xfrm>
              <a:off x="264901" y="2647781"/>
              <a:ext cx="1254322" cy="797821"/>
            </a:xfrm>
            <a:prstGeom prst="rect">
              <a:avLst/>
            </a:prstGeom>
          </p:spPr>
          <p:txBody>
            <a:bodyPr wrap="square">
              <a:spAutoFit/>
            </a:bodyPr>
            <a:lstStyle/>
            <a:p>
              <a:pPr algn="ctr">
                <a:lnSpc>
                  <a:spcPts val="1089"/>
                </a:lnSpc>
              </a:pPr>
              <a:r>
                <a:rPr lang="ru-RU" sz="998"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Обращается </a:t>
              </a:r>
            </a:p>
            <a:p>
              <a:pPr algn="ctr">
                <a:lnSpc>
                  <a:spcPts val="1089"/>
                </a:lnSpc>
              </a:pPr>
              <a:r>
                <a:rPr lang="ru-RU" sz="998"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в МО </a:t>
              </a:r>
            </a:p>
            <a:p>
              <a:pPr algn="ctr">
                <a:lnSpc>
                  <a:spcPts val="1089"/>
                </a:lnSpc>
              </a:pPr>
              <a:r>
                <a:rPr lang="ru-RU" sz="998"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для получения ЛМК</a:t>
              </a:r>
            </a:p>
          </p:txBody>
        </p:sp>
      </p:grpSp>
      <p:grpSp>
        <p:nvGrpSpPr>
          <p:cNvPr id="72" name="Группа 71"/>
          <p:cNvGrpSpPr/>
          <p:nvPr/>
        </p:nvGrpSpPr>
        <p:grpSpPr>
          <a:xfrm>
            <a:off x="2953549" y="1947910"/>
            <a:ext cx="1117223" cy="1537072"/>
            <a:chOff x="4123673" y="1494985"/>
            <a:chExt cx="1231532" cy="1867694"/>
          </a:xfrm>
        </p:grpSpPr>
        <p:sp>
          <p:nvSpPr>
            <p:cNvPr id="73" name="Прямоугольник 72"/>
            <p:cNvSpPr/>
            <p:nvPr/>
          </p:nvSpPr>
          <p:spPr>
            <a:xfrm>
              <a:off x="4306469" y="1494985"/>
              <a:ext cx="887396" cy="315856"/>
            </a:xfrm>
            <a:prstGeom prst="rect">
              <a:avLst/>
            </a:prstGeom>
          </p:spPr>
          <p:txBody>
            <a:bodyPr wrap="none">
              <a:spAutoFit/>
            </a:bodyPr>
            <a:lstStyle/>
            <a:p>
              <a:r>
                <a:rPr lang="ru-RU" sz="1089" b="1" dirty="0">
                  <a:solidFill>
                    <a:srgbClr val="356DAC"/>
                  </a:solidFill>
                  <a:latin typeface="Tahoma" panose="020B0604030504040204" pitchFamily="34" charset="0"/>
                  <a:ea typeface="Tahoma" panose="020B0604030504040204" pitchFamily="34" charset="0"/>
                  <a:cs typeface="Tahoma" panose="020B0604030504040204" pitchFamily="34" charset="0"/>
                </a:rPr>
                <a:t>Пациент</a:t>
              </a:r>
            </a:p>
          </p:txBody>
        </p:sp>
        <p:grpSp>
          <p:nvGrpSpPr>
            <p:cNvPr id="74" name="Группа 73"/>
            <p:cNvGrpSpPr/>
            <p:nvPr/>
          </p:nvGrpSpPr>
          <p:grpSpPr>
            <a:xfrm>
              <a:off x="4331073" y="1791829"/>
              <a:ext cx="816735" cy="816735"/>
              <a:chOff x="4382833" y="1174716"/>
              <a:chExt cx="1132777" cy="1132777"/>
            </a:xfrm>
          </p:grpSpPr>
          <p:grpSp>
            <p:nvGrpSpPr>
              <p:cNvPr id="76" name="Группа 75"/>
              <p:cNvGrpSpPr/>
              <p:nvPr/>
            </p:nvGrpSpPr>
            <p:grpSpPr>
              <a:xfrm>
                <a:off x="4382833" y="1174716"/>
                <a:ext cx="1132777" cy="1132777"/>
                <a:chOff x="2897171" y="1948139"/>
                <a:chExt cx="1482758" cy="1482758"/>
              </a:xfrm>
            </p:grpSpPr>
            <p:sp>
              <p:nvSpPr>
                <p:cNvPr id="78" name="Овал 77"/>
                <p:cNvSpPr/>
                <p:nvPr/>
              </p:nvSpPr>
              <p:spPr>
                <a:xfrm>
                  <a:off x="2948261" y="1999229"/>
                  <a:ext cx="1380579" cy="1380579"/>
                </a:xfrm>
                <a:prstGeom prst="ellipse">
                  <a:avLst/>
                </a:prstGeom>
                <a:gradFill>
                  <a:gsLst>
                    <a:gs pos="0">
                      <a:srgbClr val="3A91C7"/>
                    </a:gs>
                    <a:gs pos="100000">
                      <a:srgbClr val="2D327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sp>
              <p:nvSpPr>
                <p:cNvPr id="79" name="Овал 78"/>
                <p:cNvSpPr/>
                <p:nvPr/>
              </p:nvSpPr>
              <p:spPr>
                <a:xfrm>
                  <a:off x="2897171" y="1948139"/>
                  <a:ext cx="1482758" cy="1482758"/>
                </a:xfrm>
                <a:prstGeom prst="ellipse">
                  <a:avLst/>
                </a:prstGeom>
                <a:noFill/>
                <a:ln w="22225" cap="rnd">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grpSp>
          <p:pic>
            <p:nvPicPr>
              <p:cNvPr id="77" name="Рисунок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0590" y="1421227"/>
                <a:ext cx="637262" cy="637262"/>
              </a:xfrm>
              <a:prstGeom prst="rect">
                <a:avLst/>
              </a:prstGeom>
            </p:spPr>
          </p:pic>
        </p:grpSp>
        <p:sp>
          <p:nvSpPr>
            <p:cNvPr id="75" name="Прямоугольник 74"/>
            <p:cNvSpPr/>
            <p:nvPr/>
          </p:nvSpPr>
          <p:spPr>
            <a:xfrm>
              <a:off x="4123673" y="2564858"/>
              <a:ext cx="1231532" cy="797821"/>
            </a:xfrm>
            <a:prstGeom prst="rect">
              <a:avLst/>
            </a:prstGeom>
          </p:spPr>
          <p:txBody>
            <a:bodyPr wrap="square">
              <a:spAutoFit/>
            </a:bodyPr>
            <a:lstStyle/>
            <a:p>
              <a:pPr algn="ctr">
                <a:lnSpc>
                  <a:spcPts val="1089"/>
                </a:lnSpc>
              </a:pPr>
              <a:r>
                <a:rPr lang="ru-RU" sz="998"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Сдает анализы </a:t>
              </a:r>
            </a:p>
            <a:p>
              <a:pPr algn="ctr">
                <a:lnSpc>
                  <a:spcPts val="1089"/>
                </a:lnSpc>
              </a:pPr>
              <a:r>
                <a:rPr lang="ru-RU" sz="998"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и проходит</a:t>
              </a:r>
            </a:p>
            <a:p>
              <a:pPr algn="ctr">
                <a:lnSpc>
                  <a:spcPts val="1089"/>
                </a:lnSpc>
              </a:pPr>
              <a:r>
                <a:rPr lang="ru-RU" sz="998"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осмотр </a:t>
              </a:r>
            </a:p>
          </p:txBody>
        </p:sp>
      </p:grpSp>
      <p:sp>
        <p:nvSpPr>
          <p:cNvPr id="96" name="Прямоугольник 95"/>
          <p:cNvSpPr/>
          <p:nvPr/>
        </p:nvSpPr>
        <p:spPr>
          <a:xfrm>
            <a:off x="9148151" y="1877829"/>
            <a:ext cx="1951628" cy="259943"/>
          </a:xfrm>
          <a:prstGeom prst="rect">
            <a:avLst/>
          </a:prstGeom>
        </p:spPr>
        <p:txBody>
          <a:bodyPr wrap="square">
            <a:spAutoFit/>
          </a:bodyPr>
          <a:lstStyle/>
          <a:p>
            <a:pPr>
              <a:spcAft>
                <a:spcPts val="544"/>
              </a:spcAft>
            </a:pPr>
            <a:r>
              <a:rPr lang="ru-RU" sz="1089" b="1" dirty="0">
                <a:solidFill>
                  <a:schemeClr val="bg1"/>
                </a:solidFill>
                <a:latin typeface="Tahoma" panose="020B0604030504040204" pitchFamily="34" charset="0"/>
                <a:ea typeface="Tahoma" panose="020B0604030504040204" pitchFamily="34" charset="0"/>
                <a:cs typeface="Tahoma" panose="020B0604030504040204" pitchFamily="34" charset="0"/>
              </a:rPr>
              <a:t>МОДУЛЬ «ЛМК»</a:t>
            </a:r>
          </a:p>
        </p:txBody>
      </p:sp>
      <p:sp>
        <p:nvSpPr>
          <p:cNvPr id="97" name="Прямоугольник 96"/>
          <p:cNvSpPr/>
          <p:nvPr/>
        </p:nvSpPr>
        <p:spPr>
          <a:xfrm>
            <a:off x="9118500" y="2267647"/>
            <a:ext cx="2125286" cy="2054409"/>
          </a:xfrm>
          <a:prstGeom prst="rect">
            <a:avLst/>
          </a:prstGeom>
        </p:spPr>
        <p:txBody>
          <a:bodyPr wrap="square">
            <a:spAutoFit/>
          </a:bodyPr>
          <a:lstStyle/>
          <a:p>
            <a:pPr marL="161300" indent="-161300">
              <a:lnSpc>
                <a:spcPts val="1089"/>
              </a:lnSpc>
              <a:spcAft>
                <a:spcPts val="544"/>
              </a:spcAft>
              <a:buClr>
                <a:srgbClr val="0D63AF"/>
              </a:buClr>
              <a:buAutoNum type="arabicPeriod"/>
            </a:pPr>
            <a:r>
              <a:rPr lang="ru-RU" sz="953" b="1" dirty="0">
                <a:solidFill>
                  <a:srgbClr val="202124"/>
                </a:solidFill>
                <a:latin typeface="Tahoma" panose="020B0604030504040204" pitchFamily="34" charset="0"/>
                <a:ea typeface="Tahoma" panose="020B0604030504040204" pitchFamily="34" charset="0"/>
                <a:cs typeface="Tahoma" panose="020B0604030504040204" pitchFamily="34" charset="0"/>
              </a:rPr>
              <a:t>Принимает форму ЛМК и собирает имеющиеся сведения по пациенту </a:t>
            </a:r>
            <a:r>
              <a:rPr lang="ru-RU" sz="953" dirty="0">
                <a:solidFill>
                  <a:srgbClr val="202124"/>
                </a:solidFill>
                <a:latin typeface="Tahoma" panose="020B0604030504040204" pitchFamily="34" charset="0"/>
                <a:ea typeface="Tahoma" panose="020B0604030504040204" pitchFamily="34" charset="0"/>
                <a:cs typeface="Tahoma" panose="020B0604030504040204" pitchFamily="34" charset="0"/>
              </a:rPr>
              <a:t>из ИС МЗ РК</a:t>
            </a:r>
          </a:p>
          <a:p>
            <a:pPr marL="161300" indent="-161300">
              <a:lnSpc>
                <a:spcPts val="1089"/>
              </a:lnSpc>
              <a:spcAft>
                <a:spcPts val="544"/>
              </a:spcAft>
              <a:buClr>
                <a:srgbClr val="0D63AF"/>
              </a:buClr>
              <a:buFontTx/>
              <a:buAutoNum type="arabicPeriod"/>
            </a:pPr>
            <a:r>
              <a:rPr lang="ru-RU" sz="953" b="1" dirty="0">
                <a:solidFill>
                  <a:srgbClr val="202124"/>
                </a:solidFill>
                <a:latin typeface="Tahoma" panose="020B0604030504040204" pitchFamily="34" charset="0"/>
                <a:ea typeface="Tahoma" panose="020B0604030504040204" pitchFamily="34" charset="0"/>
                <a:cs typeface="Tahoma" panose="020B0604030504040204" pitchFamily="34" charset="0"/>
              </a:rPr>
              <a:t>Публикует ЛМК в сервисе </a:t>
            </a:r>
            <a:r>
              <a:rPr lang="kk-KZ" sz="1000" b="1" dirty="0">
                <a:latin typeface="Tahoma" panose="020B0604030504040204" pitchFamily="34" charset="0"/>
                <a:ea typeface="Tahoma" panose="020B0604030504040204" pitchFamily="34" charset="0"/>
                <a:cs typeface="Tahoma" panose="020B0604030504040204" pitchFamily="34" charset="0"/>
              </a:rPr>
              <a:t>«c-Densaulyq» приложения eGov mobile</a:t>
            </a:r>
            <a:endParaRPr lang="ru-RU" sz="953" dirty="0">
              <a:solidFill>
                <a:srgbClr val="202124"/>
              </a:solidFill>
              <a:latin typeface="Tahoma" panose="020B0604030504040204" pitchFamily="34" charset="0"/>
              <a:ea typeface="Tahoma" panose="020B0604030504040204" pitchFamily="34" charset="0"/>
              <a:cs typeface="Tahoma" panose="020B0604030504040204" pitchFamily="34" charset="0"/>
            </a:endParaRPr>
          </a:p>
          <a:p>
            <a:pPr marL="161300" indent="-161300">
              <a:lnSpc>
                <a:spcPts val="1089"/>
              </a:lnSpc>
              <a:spcAft>
                <a:spcPts val="544"/>
              </a:spcAft>
              <a:buClr>
                <a:srgbClr val="0D63AF"/>
              </a:buClr>
              <a:buAutoNum type="arabicPeriod"/>
            </a:pPr>
            <a:r>
              <a:rPr lang="ru-RU" sz="953" b="1" dirty="0">
                <a:solidFill>
                  <a:srgbClr val="202124"/>
                </a:solidFill>
                <a:latin typeface="Tahoma" panose="020B0604030504040204" pitchFamily="34" charset="0"/>
                <a:ea typeface="Tahoma" panose="020B0604030504040204" pitchFamily="34" charset="0"/>
                <a:cs typeface="Tahoma" panose="020B0604030504040204" pitchFamily="34" charset="0"/>
              </a:rPr>
              <a:t>Территориальные подразделения </a:t>
            </a:r>
            <a:r>
              <a:rPr lang="kk-KZ" sz="953" b="1" dirty="0">
                <a:latin typeface="Tahoma" panose="020B0604030504040204" pitchFamily="34" charset="0"/>
                <a:ea typeface="Tahoma" panose="020B0604030504040204" pitchFamily="34" charset="0"/>
                <a:cs typeface="Tahoma" panose="020B0604030504040204" pitchFamily="34" charset="0"/>
              </a:rPr>
              <a:t>ДСЭК, КСЭК ведут мониторинг </a:t>
            </a:r>
            <a:r>
              <a:rPr lang="kk-KZ" sz="953" dirty="0">
                <a:latin typeface="Tahoma" panose="020B0604030504040204" pitchFamily="34" charset="0"/>
                <a:ea typeface="Tahoma" panose="020B0604030504040204" pitchFamily="34" charset="0"/>
                <a:cs typeface="Tahoma" panose="020B0604030504040204" pitchFamily="34" charset="0"/>
              </a:rPr>
              <a:t>своевременного прохождения дектретированных групп населения</a:t>
            </a:r>
            <a:endParaRPr lang="ru-RU" sz="953" dirty="0">
              <a:solidFill>
                <a:srgbClr val="202124"/>
              </a:solidFill>
              <a:latin typeface="Tahoma" panose="020B0604030504040204" pitchFamily="34" charset="0"/>
              <a:ea typeface="Tahoma" panose="020B0604030504040204" pitchFamily="34" charset="0"/>
              <a:cs typeface="Tahoma" panose="020B0604030504040204" pitchFamily="34" charset="0"/>
            </a:endParaRPr>
          </a:p>
        </p:txBody>
      </p:sp>
      <p:cxnSp>
        <p:nvCxnSpPr>
          <p:cNvPr id="98" name="Прямая со стрелкой 97"/>
          <p:cNvCxnSpPr>
            <a:cxnSpLocks/>
          </p:cNvCxnSpPr>
          <p:nvPr/>
        </p:nvCxnSpPr>
        <p:spPr>
          <a:xfrm>
            <a:off x="3924161" y="2468319"/>
            <a:ext cx="482310" cy="0"/>
          </a:xfrm>
          <a:prstGeom prst="straightConnector1">
            <a:avLst/>
          </a:prstGeom>
          <a:ln w="28575">
            <a:solidFill>
              <a:srgbClr val="0D63A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9" name="Прямоугольник 98"/>
          <p:cNvSpPr/>
          <p:nvPr/>
        </p:nvSpPr>
        <p:spPr>
          <a:xfrm>
            <a:off x="6739665" y="2215793"/>
            <a:ext cx="1951252" cy="532262"/>
          </a:xfrm>
          <a:prstGeom prst="rect">
            <a:avLst/>
          </a:prstGeom>
          <a:noFill/>
        </p:spPr>
        <p:txBody>
          <a:bodyPr wrap="square">
            <a:spAutoFit/>
          </a:bodyPr>
          <a:lstStyle/>
          <a:p>
            <a:pPr marL="407571"/>
            <a:r>
              <a:rPr lang="ru-RU" sz="953"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Формирует ЛМК </a:t>
            </a:r>
          </a:p>
          <a:p>
            <a:pPr marL="407571"/>
            <a:r>
              <a:rPr lang="ru-RU" sz="953"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и отправляет в модуль «ЛМК» в АПП БН </a:t>
            </a:r>
          </a:p>
        </p:txBody>
      </p:sp>
      <p:pic>
        <p:nvPicPr>
          <p:cNvPr id="100" name="Рисунок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0987" y="2300763"/>
            <a:ext cx="382257" cy="346777"/>
          </a:xfrm>
          <a:prstGeom prst="rect">
            <a:avLst/>
          </a:prstGeom>
          <a:effectLst>
            <a:glow rad="139700">
              <a:schemeClr val="accent2">
                <a:satMod val="175000"/>
                <a:alpha val="40000"/>
              </a:schemeClr>
            </a:glow>
          </a:effectLst>
        </p:spPr>
      </p:pic>
      <p:grpSp>
        <p:nvGrpSpPr>
          <p:cNvPr id="102" name="Группа 101"/>
          <p:cNvGrpSpPr/>
          <p:nvPr/>
        </p:nvGrpSpPr>
        <p:grpSpPr>
          <a:xfrm>
            <a:off x="9201639" y="4186515"/>
            <a:ext cx="318399" cy="288846"/>
            <a:chOff x="8748698" y="3427166"/>
            <a:chExt cx="518059" cy="518059"/>
          </a:xfrm>
        </p:grpSpPr>
        <p:sp>
          <p:nvSpPr>
            <p:cNvPr id="103" name="Овал 102"/>
            <p:cNvSpPr/>
            <p:nvPr/>
          </p:nvSpPr>
          <p:spPr>
            <a:xfrm>
              <a:off x="8748698" y="3427166"/>
              <a:ext cx="518059" cy="518059"/>
            </a:xfrm>
            <a:prstGeom prst="ellipse">
              <a:avLst/>
            </a:prstGeom>
            <a:solidFill>
              <a:srgbClr val="0F6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52"/>
            </a:p>
          </p:txBody>
        </p:sp>
        <p:sp>
          <p:nvSpPr>
            <p:cNvPr id="104" name="Shape 5656"/>
            <p:cNvSpPr/>
            <p:nvPr/>
          </p:nvSpPr>
          <p:spPr>
            <a:xfrm>
              <a:off x="8853283" y="3519295"/>
              <a:ext cx="308889" cy="333800"/>
            </a:xfrm>
            <a:custGeom>
              <a:avLst/>
              <a:gdLst/>
              <a:ahLst/>
              <a:cxnLst>
                <a:cxn ang="0">
                  <a:pos x="wd2" y="hd2"/>
                </a:cxn>
                <a:cxn ang="5400000">
                  <a:pos x="wd2" y="hd2"/>
                </a:cxn>
                <a:cxn ang="10800000">
                  <a:pos x="wd2" y="hd2"/>
                </a:cxn>
                <a:cxn ang="16200000">
                  <a:pos x="wd2" y="hd2"/>
                </a:cxn>
              </a:cxnLst>
              <a:rect l="0" t="0" r="r" b="b"/>
              <a:pathLst>
                <a:path w="21600" h="21600" extrusionOk="0">
                  <a:moveTo>
                    <a:pt x="17432" y="21600"/>
                  </a:moveTo>
                  <a:cubicBezTo>
                    <a:pt x="4168" y="21600"/>
                    <a:pt x="4168" y="21600"/>
                    <a:pt x="4168" y="21600"/>
                  </a:cubicBezTo>
                  <a:cubicBezTo>
                    <a:pt x="1895" y="21600"/>
                    <a:pt x="0" y="20206"/>
                    <a:pt x="0" y="18116"/>
                  </a:cubicBezTo>
                  <a:cubicBezTo>
                    <a:pt x="0" y="15329"/>
                    <a:pt x="758" y="10800"/>
                    <a:pt x="4547" y="10103"/>
                  </a:cubicBezTo>
                  <a:cubicBezTo>
                    <a:pt x="4168" y="10800"/>
                    <a:pt x="4168" y="11148"/>
                    <a:pt x="4168" y="11845"/>
                  </a:cubicBezTo>
                  <a:cubicBezTo>
                    <a:pt x="4168" y="14632"/>
                    <a:pt x="4168" y="14632"/>
                    <a:pt x="4168" y="14632"/>
                  </a:cubicBezTo>
                  <a:cubicBezTo>
                    <a:pt x="3032" y="14981"/>
                    <a:pt x="2274" y="16026"/>
                    <a:pt x="2274" y="17071"/>
                  </a:cubicBezTo>
                  <a:cubicBezTo>
                    <a:pt x="2274" y="18813"/>
                    <a:pt x="3411" y="19858"/>
                    <a:pt x="4926" y="19858"/>
                  </a:cubicBezTo>
                  <a:cubicBezTo>
                    <a:pt x="6821" y="19858"/>
                    <a:pt x="7958" y="18813"/>
                    <a:pt x="7958" y="17071"/>
                  </a:cubicBezTo>
                  <a:cubicBezTo>
                    <a:pt x="7958" y="16026"/>
                    <a:pt x="7200" y="14981"/>
                    <a:pt x="6063" y="14632"/>
                  </a:cubicBezTo>
                  <a:cubicBezTo>
                    <a:pt x="6063" y="11845"/>
                    <a:pt x="6063" y="11845"/>
                    <a:pt x="6063" y="11845"/>
                  </a:cubicBezTo>
                  <a:cubicBezTo>
                    <a:pt x="6063" y="11497"/>
                    <a:pt x="6063" y="10800"/>
                    <a:pt x="6442" y="10452"/>
                  </a:cubicBezTo>
                  <a:cubicBezTo>
                    <a:pt x="7579" y="11497"/>
                    <a:pt x="9095" y="11845"/>
                    <a:pt x="10989" y="11845"/>
                  </a:cubicBezTo>
                  <a:cubicBezTo>
                    <a:pt x="12505" y="11845"/>
                    <a:pt x="14021" y="11497"/>
                    <a:pt x="15537" y="10452"/>
                  </a:cubicBezTo>
                  <a:cubicBezTo>
                    <a:pt x="15537" y="10800"/>
                    <a:pt x="15916" y="11497"/>
                    <a:pt x="15916" y="11845"/>
                  </a:cubicBezTo>
                  <a:cubicBezTo>
                    <a:pt x="15916" y="12542"/>
                    <a:pt x="15916" y="12542"/>
                    <a:pt x="15916" y="12542"/>
                  </a:cubicBezTo>
                  <a:cubicBezTo>
                    <a:pt x="13642" y="12542"/>
                    <a:pt x="11747" y="14284"/>
                    <a:pt x="11747" y="16374"/>
                  </a:cubicBezTo>
                  <a:cubicBezTo>
                    <a:pt x="11747" y="17419"/>
                    <a:pt x="11747" y="17419"/>
                    <a:pt x="11747" y="17419"/>
                  </a:cubicBezTo>
                  <a:cubicBezTo>
                    <a:pt x="11747" y="17768"/>
                    <a:pt x="11368" y="18116"/>
                    <a:pt x="11368" y="18465"/>
                  </a:cubicBezTo>
                  <a:cubicBezTo>
                    <a:pt x="11368" y="19161"/>
                    <a:pt x="12126" y="19858"/>
                    <a:pt x="12884" y="19858"/>
                  </a:cubicBezTo>
                  <a:cubicBezTo>
                    <a:pt x="13642" y="19858"/>
                    <a:pt x="14400" y="19161"/>
                    <a:pt x="14400" y="18465"/>
                  </a:cubicBezTo>
                  <a:cubicBezTo>
                    <a:pt x="14400" y="18116"/>
                    <a:pt x="14021" y="17768"/>
                    <a:pt x="13642" y="17419"/>
                  </a:cubicBezTo>
                  <a:cubicBezTo>
                    <a:pt x="13642" y="16374"/>
                    <a:pt x="13642" y="16374"/>
                    <a:pt x="13642" y="16374"/>
                  </a:cubicBezTo>
                  <a:cubicBezTo>
                    <a:pt x="13642" y="15329"/>
                    <a:pt x="14779" y="14632"/>
                    <a:pt x="15916" y="14632"/>
                  </a:cubicBezTo>
                  <a:cubicBezTo>
                    <a:pt x="16674" y="14632"/>
                    <a:pt x="17811" y="15329"/>
                    <a:pt x="17811" y="16374"/>
                  </a:cubicBezTo>
                  <a:cubicBezTo>
                    <a:pt x="17811" y="17419"/>
                    <a:pt x="17811" y="17419"/>
                    <a:pt x="17811" y="17419"/>
                  </a:cubicBezTo>
                  <a:cubicBezTo>
                    <a:pt x="17432" y="17768"/>
                    <a:pt x="17053" y="18116"/>
                    <a:pt x="17053" y="18465"/>
                  </a:cubicBezTo>
                  <a:cubicBezTo>
                    <a:pt x="17053" y="19161"/>
                    <a:pt x="17811" y="19858"/>
                    <a:pt x="18568" y="19858"/>
                  </a:cubicBezTo>
                  <a:cubicBezTo>
                    <a:pt x="19326" y="19858"/>
                    <a:pt x="20084" y="19161"/>
                    <a:pt x="20084" y="18465"/>
                  </a:cubicBezTo>
                  <a:cubicBezTo>
                    <a:pt x="20084" y="18116"/>
                    <a:pt x="20084" y="17768"/>
                    <a:pt x="19705" y="17419"/>
                  </a:cubicBezTo>
                  <a:cubicBezTo>
                    <a:pt x="19705" y="16374"/>
                    <a:pt x="19705" y="16374"/>
                    <a:pt x="19705" y="16374"/>
                  </a:cubicBezTo>
                  <a:cubicBezTo>
                    <a:pt x="19705" y="14981"/>
                    <a:pt x="18947" y="13935"/>
                    <a:pt x="17811" y="13239"/>
                  </a:cubicBezTo>
                  <a:cubicBezTo>
                    <a:pt x="17811" y="12194"/>
                    <a:pt x="17811" y="11148"/>
                    <a:pt x="17432" y="10103"/>
                  </a:cubicBezTo>
                  <a:cubicBezTo>
                    <a:pt x="20842" y="10800"/>
                    <a:pt x="21600" y="15329"/>
                    <a:pt x="21600" y="18116"/>
                  </a:cubicBezTo>
                  <a:cubicBezTo>
                    <a:pt x="21600" y="20206"/>
                    <a:pt x="20084" y="21600"/>
                    <a:pt x="17432" y="21600"/>
                  </a:cubicBezTo>
                  <a:close/>
                  <a:moveTo>
                    <a:pt x="4926" y="18116"/>
                  </a:moveTo>
                  <a:cubicBezTo>
                    <a:pt x="4547" y="18116"/>
                    <a:pt x="4168" y="17768"/>
                    <a:pt x="4168" y="17071"/>
                  </a:cubicBezTo>
                  <a:cubicBezTo>
                    <a:pt x="4168" y="16723"/>
                    <a:pt x="4547" y="16374"/>
                    <a:pt x="4926" y="16374"/>
                  </a:cubicBezTo>
                  <a:cubicBezTo>
                    <a:pt x="5684" y="16374"/>
                    <a:pt x="6063" y="16723"/>
                    <a:pt x="6063" y="17071"/>
                  </a:cubicBezTo>
                  <a:cubicBezTo>
                    <a:pt x="6063" y="17768"/>
                    <a:pt x="5684" y="18116"/>
                    <a:pt x="4926" y="18116"/>
                  </a:cubicBezTo>
                  <a:close/>
                  <a:moveTo>
                    <a:pt x="10989" y="10800"/>
                  </a:moveTo>
                  <a:cubicBezTo>
                    <a:pt x="7579" y="10800"/>
                    <a:pt x="4926" y="8361"/>
                    <a:pt x="4926" y="5574"/>
                  </a:cubicBezTo>
                  <a:cubicBezTo>
                    <a:pt x="4926" y="2439"/>
                    <a:pt x="7579" y="0"/>
                    <a:pt x="10989" y="0"/>
                  </a:cubicBezTo>
                  <a:cubicBezTo>
                    <a:pt x="14021" y="0"/>
                    <a:pt x="16674" y="2439"/>
                    <a:pt x="16674" y="5574"/>
                  </a:cubicBezTo>
                  <a:cubicBezTo>
                    <a:pt x="16674" y="8361"/>
                    <a:pt x="14021" y="10800"/>
                    <a:pt x="10989" y="10800"/>
                  </a:cubicBezTo>
                  <a:close/>
                </a:path>
              </a:pathLst>
            </a:custGeom>
            <a:solidFill>
              <a:schemeClr val="bg1"/>
            </a:solidFill>
            <a:ln w="12700" cap="flat">
              <a:noFill/>
              <a:miter lim="400000"/>
            </a:ln>
            <a:effectLst/>
          </p:spPr>
          <p:txBody>
            <a:bodyPr wrap="square" lIns="41470" tIns="41470" rIns="41470" bIns="41470" numCol="1" anchor="t">
              <a:noAutofit/>
            </a:bodyPr>
            <a:lstStyle/>
            <a:p>
              <a:pPr defTabSz="414689">
                <a:defRPr sz="2400">
                  <a:solidFill>
                    <a:srgbClr val="000000"/>
                  </a:solidFill>
                  <a:latin typeface="Calibri"/>
                  <a:ea typeface="Calibri"/>
                  <a:cs typeface="Calibri"/>
                  <a:sym typeface="Calibri"/>
                </a:defRPr>
              </a:pPr>
              <a:endParaRPr sz="1814"/>
            </a:p>
          </p:txBody>
        </p:sp>
      </p:grpSp>
      <p:grpSp>
        <p:nvGrpSpPr>
          <p:cNvPr id="8" name="Группа 7"/>
          <p:cNvGrpSpPr/>
          <p:nvPr/>
        </p:nvGrpSpPr>
        <p:grpSpPr>
          <a:xfrm>
            <a:off x="266409" y="853285"/>
            <a:ext cx="539500" cy="476075"/>
            <a:chOff x="424401" y="1021161"/>
            <a:chExt cx="832900" cy="810180"/>
          </a:xfrm>
        </p:grpSpPr>
        <p:pic>
          <p:nvPicPr>
            <p:cNvPr id="106" name="Рисунок 6">
              <a:extLst>
                <a:ext uri="{FF2B5EF4-FFF2-40B4-BE49-F238E27FC236}">
                  <a16:creationId xmlns:a16="http://schemas.microsoft.com/office/drawing/2014/main" id="{C5C83B72-7251-13FA-9CD6-EC97D90151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009" t="41665" r="52859" b="50151"/>
            <a:stretch/>
          </p:blipFill>
          <p:spPr bwMode="auto">
            <a:xfrm>
              <a:off x="424401" y="1021161"/>
              <a:ext cx="832900" cy="81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05" name="Рисунок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36" y="1141504"/>
              <a:ext cx="612797" cy="612797"/>
            </a:xfrm>
            <a:prstGeom prst="rect">
              <a:avLst/>
            </a:prstGeom>
          </p:spPr>
        </p:pic>
      </p:grpSp>
      <p:sp>
        <p:nvSpPr>
          <p:cNvPr id="107" name="Shape 5547">
            <a:extLst>
              <a:ext uri="{FF2B5EF4-FFF2-40B4-BE49-F238E27FC236}">
                <a16:creationId xmlns:a16="http://schemas.microsoft.com/office/drawing/2014/main" id="{AB5B3633-B8EC-016F-A523-C4A25287D38B}"/>
              </a:ext>
            </a:extLst>
          </p:cNvPr>
          <p:cNvSpPr/>
          <p:nvPr/>
        </p:nvSpPr>
        <p:spPr>
          <a:xfrm>
            <a:off x="6624211" y="920610"/>
            <a:ext cx="115455" cy="10557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16386" y="11172"/>
                </a:moveTo>
                <a:cubicBezTo>
                  <a:pt x="16759" y="10800"/>
                  <a:pt x="16759" y="10428"/>
                  <a:pt x="16386" y="10055"/>
                </a:cubicBezTo>
                <a:cubicBezTo>
                  <a:pt x="10055" y="3724"/>
                  <a:pt x="10055" y="3724"/>
                  <a:pt x="10055" y="3724"/>
                </a:cubicBezTo>
                <a:cubicBezTo>
                  <a:pt x="9683" y="3352"/>
                  <a:pt x="9310" y="3352"/>
                  <a:pt x="8938" y="3724"/>
                </a:cubicBezTo>
                <a:cubicBezTo>
                  <a:pt x="7448" y="5214"/>
                  <a:pt x="7448" y="5214"/>
                  <a:pt x="7448" y="5214"/>
                </a:cubicBezTo>
                <a:cubicBezTo>
                  <a:pt x="7076" y="5586"/>
                  <a:pt x="7076" y="5959"/>
                  <a:pt x="7448" y="6331"/>
                </a:cubicBezTo>
                <a:cubicBezTo>
                  <a:pt x="11545" y="10800"/>
                  <a:pt x="11545" y="10800"/>
                  <a:pt x="11545" y="10800"/>
                </a:cubicBezTo>
                <a:cubicBezTo>
                  <a:pt x="7448" y="14897"/>
                  <a:pt x="7448" y="14897"/>
                  <a:pt x="7448" y="14897"/>
                </a:cubicBezTo>
                <a:cubicBezTo>
                  <a:pt x="7076" y="15269"/>
                  <a:pt x="7076" y="16014"/>
                  <a:pt x="7448" y="16386"/>
                </a:cubicBezTo>
                <a:cubicBezTo>
                  <a:pt x="8938" y="17876"/>
                  <a:pt x="8938" y="17876"/>
                  <a:pt x="8938" y="17876"/>
                </a:cubicBezTo>
                <a:cubicBezTo>
                  <a:pt x="9310" y="18248"/>
                  <a:pt x="9683" y="18248"/>
                  <a:pt x="10055" y="17876"/>
                </a:cubicBezTo>
                <a:lnTo>
                  <a:pt x="16386" y="11172"/>
                </a:lnTo>
                <a:close/>
              </a:path>
            </a:pathLst>
          </a:custGeom>
          <a:solidFill>
            <a:srgbClr val="31539E"/>
          </a:solidFill>
          <a:ln w="12700" cap="flat">
            <a:noFill/>
            <a:miter lim="400000"/>
          </a:ln>
          <a:effectLst/>
        </p:spPr>
        <p:txBody>
          <a:bodyPr wrap="square" lIns="37621" tIns="37621" rIns="37621" bIns="37621" numCol="1" anchor="t">
            <a:noAutofit/>
          </a:bodyPr>
          <a:lstStyle/>
          <a:p>
            <a:pPr defTabSz="376206">
              <a:defRPr sz="2400">
                <a:solidFill>
                  <a:srgbClr val="000000"/>
                </a:solidFill>
                <a:latin typeface="Calibri"/>
                <a:ea typeface="Calibri"/>
                <a:cs typeface="Calibri"/>
                <a:sym typeface="Calibri"/>
              </a:defRPr>
            </a:pPr>
            <a:endParaRPr sz="1975"/>
          </a:p>
        </p:txBody>
      </p:sp>
      <p:sp>
        <p:nvSpPr>
          <p:cNvPr id="108" name="Shape 5547">
            <a:extLst>
              <a:ext uri="{FF2B5EF4-FFF2-40B4-BE49-F238E27FC236}">
                <a16:creationId xmlns:a16="http://schemas.microsoft.com/office/drawing/2014/main" id="{306AC199-557C-F7B5-EE7F-B4020055BE47}"/>
              </a:ext>
            </a:extLst>
          </p:cNvPr>
          <p:cNvSpPr/>
          <p:nvPr/>
        </p:nvSpPr>
        <p:spPr>
          <a:xfrm>
            <a:off x="6624211" y="1147923"/>
            <a:ext cx="115455" cy="10557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16386" y="11172"/>
                </a:moveTo>
                <a:cubicBezTo>
                  <a:pt x="16759" y="10800"/>
                  <a:pt x="16759" y="10428"/>
                  <a:pt x="16386" y="10055"/>
                </a:cubicBezTo>
                <a:cubicBezTo>
                  <a:pt x="10055" y="3724"/>
                  <a:pt x="10055" y="3724"/>
                  <a:pt x="10055" y="3724"/>
                </a:cubicBezTo>
                <a:cubicBezTo>
                  <a:pt x="9683" y="3352"/>
                  <a:pt x="9310" y="3352"/>
                  <a:pt x="8938" y="3724"/>
                </a:cubicBezTo>
                <a:cubicBezTo>
                  <a:pt x="7448" y="5214"/>
                  <a:pt x="7448" y="5214"/>
                  <a:pt x="7448" y="5214"/>
                </a:cubicBezTo>
                <a:cubicBezTo>
                  <a:pt x="7076" y="5586"/>
                  <a:pt x="7076" y="5959"/>
                  <a:pt x="7448" y="6331"/>
                </a:cubicBezTo>
                <a:cubicBezTo>
                  <a:pt x="11545" y="10800"/>
                  <a:pt x="11545" y="10800"/>
                  <a:pt x="11545" y="10800"/>
                </a:cubicBezTo>
                <a:cubicBezTo>
                  <a:pt x="7448" y="14897"/>
                  <a:pt x="7448" y="14897"/>
                  <a:pt x="7448" y="14897"/>
                </a:cubicBezTo>
                <a:cubicBezTo>
                  <a:pt x="7076" y="15269"/>
                  <a:pt x="7076" y="16014"/>
                  <a:pt x="7448" y="16386"/>
                </a:cubicBezTo>
                <a:cubicBezTo>
                  <a:pt x="8938" y="17876"/>
                  <a:pt x="8938" y="17876"/>
                  <a:pt x="8938" y="17876"/>
                </a:cubicBezTo>
                <a:cubicBezTo>
                  <a:pt x="9310" y="18248"/>
                  <a:pt x="9683" y="18248"/>
                  <a:pt x="10055" y="17876"/>
                </a:cubicBezTo>
                <a:lnTo>
                  <a:pt x="16386" y="11172"/>
                </a:lnTo>
                <a:close/>
              </a:path>
            </a:pathLst>
          </a:custGeom>
          <a:solidFill>
            <a:srgbClr val="31539E"/>
          </a:solidFill>
          <a:ln w="12700" cap="flat">
            <a:noFill/>
            <a:miter lim="400000"/>
          </a:ln>
          <a:effectLst/>
        </p:spPr>
        <p:txBody>
          <a:bodyPr wrap="square" lIns="37621" tIns="37621" rIns="37621" bIns="37621" numCol="1" anchor="t">
            <a:noAutofit/>
          </a:bodyPr>
          <a:lstStyle/>
          <a:p>
            <a:pPr defTabSz="376206">
              <a:defRPr sz="2400">
                <a:solidFill>
                  <a:srgbClr val="000000"/>
                </a:solidFill>
                <a:latin typeface="Calibri"/>
                <a:ea typeface="Calibri"/>
                <a:cs typeface="Calibri"/>
                <a:sym typeface="Calibri"/>
              </a:defRPr>
            </a:pPr>
            <a:endParaRPr sz="1975" dirty="0"/>
          </a:p>
        </p:txBody>
      </p:sp>
      <p:grpSp>
        <p:nvGrpSpPr>
          <p:cNvPr id="2" name="Группа 1">
            <a:extLst>
              <a:ext uri="{FF2B5EF4-FFF2-40B4-BE49-F238E27FC236}">
                <a16:creationId xmlns:a16="http://schemas.microsoft.com/office/drawing/2014/main" id="{DA43FDCF-90CC-E774-62E2-FA1ADFEC6E0B}"/>
              </a:ext>
            </a:extLst>
          </p:cNvPr>
          <p:cNvGrpSpPr/>
          <p:nvPr/>
        </p:nvGrpSpPr>
        <p:grpSpPr>
          <a:xfrm>
            <a:off x="1464646" y="1913812"/>
            <a:ext cx="1797964" cy="1750704"/>
            <a:chOff x="2362165" y="854086"/>
            <a:chExt cx="2119634" cy="2219900"/>
          </a:xfrm>
        </p:grpSpPr>
        <p:grpSp>
          <p:nvGrpSpPr>
            <p:cNvPr id="12" name="Группа 11">
              <a:extLst>
                <a:ext uri="{FF2B5EF4-FFF2-40B4-BE49-F238E27FC236}">
                  <a16:creationId xmlns:a16="http://schemas.microsoft.com/office/drawing/2014/main" id="{092BBFAA-F606-5A3A-9776-E769D92EDF68}"/>
                </a:ext>
              </a:extLst>
            </p:cNvPr>
            <p:cNvGrpSpPr/>
            <p:nvPr/>
          </p:nvGrpSpPr>
          <p:grpSpPr>
            <a:xfrm>
              <a:off x="2970723" y="1183432"/>
              <a:ext cx="816735" cy="816735"/>
              <a:chOff x="2919942" y="1968573"/>
              <a:chExt cx="1482758" cy="1482758"/>
            </a:xfrm>
          </p:grpSpPr>
          <p:sp>
            <p:nvSpPr>
              <p:cNvPr id="14" name="Овал 13">
                <a:extLst>
                  <a:ext uri="{FF2B5EF4-FFF2-40B4-BE49-F238E27FC236}">
                    <a16:creationId xmlns:a16="http://schemas.microsoft.com/office/drawing/2014/main" id="{91F9B7B6-B174-B109-4B9F-B753FA2B48E7}"/>
                  </a:ext>
                </a:extLst>
              </p:cNvPr>
              <p:cNvSpPr/>
              <p:nvPr/>
            </p:nvSpPr>
            <p:spPr>
              <a:xfrm>
                <a:off x="2948261" y="1999229"/>
                <a:ext cx="1380579" cy="1380579"/>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sp>
            <p:nvSpPr>
              <p:cNvPr id="15" name="Овал 14">
                <a:extLst>
                  <a:ext uri="{FF2B5EF4-FFF2-40B4-BE49-F238E27FC236}">
                    <a16:creationId xmlns:a16="http://schemas.microsoft.com/office/drawing/2014/main" id="{9322D2CF-1D80-B016-4E1F-A5C97CCE735F}"/>
                  </a:ext>
                </a:extLst>
              </p:cNvPr>
              <p:cNvSpPr/>
              <p:nvPr/>
            </p:nvSpPr>
            <p:spPr>
              <a:xfrm>
                <a:off x="2919942" y="1968573"/>
                <a:ext cx="1482758" cy="1482758"/>
              </a:xfrm>
              <a:prstGeom prst="ellipse">
                <a:avLst/>
              </a:prstGeom>
              <a:solidFill>
                <a:schemeClr val="accent2">
                  <a:lumMod val="20000"/>
                  <a:lumOff val="80000"/>
                </a:schemeClr>
              </a:solidFill>
              <a:ln w="22225"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solidFill>
                    <a:schemeClr val="accent2"/>
                  </a:solidFill>
                </a:endParaRPr>
              </a:p>
            </p:txBody>
          </p:sp>
        </p:grpSp>
        <p:sp>
          <p:nvSpPr>
            <p:cNvPr id="9" name="Прямоугольник 8">
              <a:extLst>
                <a:ext uri="{FF2B5EF4-FFF2-40B4-BE49-F238E27FC236}">
                  <a16:creationId xmlns:a16="http://schemas.microsoft.com/office/drawing/2014/main" id="{9C538FBC-FE3E-D4D4-7C17-818E5BB8738D}"/>
                </a:ext>
              </a:extLst>
            </p:cNvPr>
            <p:cNvSpPr/>
            <p:nvPr/>
          </p:nvSpPr>
          <p:spPr>
            <a:xfrm>
              <a:off x="2362165" y="2062558"/>
              <a:ext cx="2119634" cy="1011428"/>
            </a:xfrm>
            <a:prstGeom prst="rect">
              <a:avLst/>
            </a:prstGeom>
          </p:spPr>
          <p:txBody>
            <a:bodyPr wrap="square">
              <a:spAutoFit/>
            </a:bodyPr>
            <a:lstStyle/>
            <a:p>
              <a:pPr algn="ctr">
                <a:lnSpc>
                  <a:spcPts val="1089"/>
                </a:lnSpc>
              </a:pPr>
              <a:r>
                <a:rPr lang="ru-RU" sz="998"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Создает </a:t>
              </a:r>
            </a:p>
            <a:p>
              <a:pPr algn="ctr">
                <a:lnSpc>
                  <a:spcPts val="1089"/>
                </a:lnSpc>
              </a:pPr>
              <a:r>
                <a:rPr lang="ru-RU" sz="998"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направление</a:t>
              </a:r>
            </a:p>
            <a:p>
              <a:pPr algn="ctr">
                <a:lnSpc>
                  <a:spcPts val="1089"/>
                </a:lnSpc>
              </a:pPr>
              <a:r>
                <a:rPr lang="ru-RU" sz="998"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на лабораторные и функциональные исследования </a:t>
              </a:r>
            </a:p>
          </p:txBody>
        </p:sp>
        <p:sp>
          <p:nvSpPr>
            <p:cNvPr id="11" name="Прямоугольник 10">
              <a:extLst>
                <a:ext uri="{FF2B5EF4-FFF2-40B4-BE49-F238E27FC236}">
                  <a16:creationId xmlns:a16="http://schemas.microsoft.com/office/drawing/2014/main" id="{E4707521-2EF1-95C8-BC96-23E1FD0D46EC}"/>
                </a:ext>
              </a:extLst>
            </p:cNvPr>
            <p:cNvSpPr/>
            <p:nvPr/>
          </p:nvSpPr>
          <p:spPr>
            <a:xfrm>
              <a:off x="2873464" y="854086"/>
              <a:ext cx="1077561" cy="329609"/>
            </a:xfrm>
            <a:prstGeom prst="rect">
              <a:avLst/>
            </a:prstGeom>
          </p:spPr>
          <p:txBody>
            <a:bodyPr wrap="none">
              <a:spAutoFit/>
            </a:bodyPr>
            <a:lstStyle/>
            <a:p>
              <a:r>
                <a:rPr lang="ru-RU" sz="1089" b="1" dirty="0">
                  <a:solidFill>
                    <a:schemeClr val="accent2"/>
                  </a:solidFill>
                  <a:latin typeface="Tahoma" panose="020B0604030504040204" pitchFamily="34" charset="0"/>
                  <a:ea typeface="Tahoma" panose="020B0604030504040204" pitchFamily="34" charset="0"/>
                  <a:cs typeface="Tahoma" panose="020B0604030504040204" pitchFamily="34" charset="0"/>
                </a:rPr>
                <a:t>МО (МИС)</a:t>
              </a:r>
            </a:p>
          </p:txBody>
        </p:sp>
      </p:grpSp>
      <p:grpSp>
        <p:nvGrpSpPr>
          <p:cNvPr id="23" name="Группа 22">
            <a:extLst>
              <a:ext uri="{FF2B5EF4-FFF2-40B4-BE49-F238E27FC236}">
                <a16:creationId xmlns:a16="http://schemas.microsoft.com/office/drawing/2014/main" id="{E0C64681-E660-2E6A-E16B-CB3D0D6D0877}"/>
              </a:ext>
            </a:extLst>
          </p:cNvPr>
          <p:cNvGrpSpPr/>
          <p:nvPr/>
        </p:nvGrpSpPr>
        <p:grpSpPr>
          <a:xfrm>
            <a:off x="4406828" y="1830313"/>
            <a:ext cx="2853148" cy="973139"/>
            <a:chOff x="2873464" y="754967"/>
            <a:chExt cx="3363600" cy="1233944"/>
          </a:xfrm>
        </p:grpSpPr>
        <p:grpSp>
          <p:nvGrpSpPr>
            <p:cNvPr id="27" name="Группа 26">
              <a:extLst>
                <a:ext uri="{FF2B5EF4-FFF2-40B4-BE49-F238E27FC236}">
                  <a16:creationId xmlns:a16="http://schemas.microsoft.com/office/drawing/2014/main" id="{B9738741-6E0C-68A6-3685-30085ED6B755}"/>
                </a:ext>
              </a:extLst>
            </p:cNvPr>
            <p:cNvGrpSpPr/>
            <p:nvPr/>
          </p:nvGrpSpPr>
          <p:grpSpPr>
            <a:xfrm>
              <a:off x="2958180" y="1172176"/>
              <a:ext cx="816735" cy="816735"/>
              <a:chOff x="2897171" y="1948139"/>
              <a:chExt cx="1482758" cy="1482758"/>
            </a:xfrm>
          </p:grpSpPr>
          <p:sp>
            <p:nvSpPr>
              <p:cNvPr id="29" name="Овал 28">
                <a:extLst>
                  <a:ext uri="{FF2B5EF4-FFF2-40B4-BE49-F238E27FC236}">
                    <a16:creationId xmlns:a16="http://schemas.microsoft.com/office/drawing/2014/main" id="{418E8DB9-A958-1639-5818-59E6F8F21BC2}"/>
                  </a:ext>
                </a:extLst>
              </p:cNvPr>
              <p:cNvSpPr/>
              <p:nvPr/>
            </p:nvSpPr>
            <p:spPr>
              <a:xfrm>
                <a:off x="2948261" y="1999229"/>
                <a:ext cx="1380579" cy="1380579"/>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sp>
            <p:nvSpPr>
              <p:cNvPr id="30" name="Овал 29">
                <a:extLst>
                  <a:ext uri="{FF2B5EF4-FFF2-40B4-BE49-F238E27FC236}">
                    <a16:creationId xmlns:a16="http://schemas.microsoft.com/office/drawing/2014/main" id="{604A02D0-B17D-30ED-6508-498EC0201E2F}"/>
                  </a:ext>
                </a:extLst>
              </p:cNvPr>
              <p:cNvSpPr/>
              <p:nvPr/>
            </p:nvSpPr>
            <p:spPr>
              <a:xfrm>
                <a:off x="2897171" y="1948139"/>
                <a:ext cx="1482758" cy="1482758"/>
              </a:xfrm>
              <a:prstGeom prst="ellipse">
                <a:avLst/>
              </a:prstGeom>
              <a:solidFill>
                <a:schemeClr val="accent2">
                  <a:lumMod val="20000"/>
                  <a:lumOff val="80000"/>
                </a:schemeClr>
              </a:solidFill>
              <a:ln w="22225"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dirty="0">
                  <a:solidFill>
                    <a:schemeClr val="accent2"/>
                  </a:solidFill>
                </a:endParaRPr>
              </a:p>
            </p:txBody>
          </p:sp>
        </p:grpSp>
        <p:sp>
          <p:nvSpPr>
            <p:cNvPr id="25" name="Прямоугольник 24">
              <a:extLst>
                <a:ext uri="{FF2B5EF4-FFF2-40B4-BE49-F238E27FC236}">
                  <a16:creationId xmlns:a16="http://schemas.microsoft.com/office/drawing/2014/main" id="{957B2499-63A1-8CE9-B060-B4AC97DEFCC4}"/>
                </a:ext>
              </a:extLst>
            </p:cNvPr>
            <p:cNvSpPr/>
            <p:nvPr/>
          </p:nvSpPr>
          <p:spPr>
            <a:xfrm>
              <a:off x="3366547" y="754967"/>
              <a:ext cx="2870517" cy="832559"/>
            </a:xfrm>
            <a:prstGeom prst="rect">
              <a:avLst/>
            </a:prstGeom>
          </p:spPr>
          <p:txBody>
            <a:bodyPr wrap="square">
              <a:spAutoFit/>
            </a:bodyPr>
            <a:lstStyle/>
            <a:p>
              <a:pPr algn="ctr">
                <a:lnSpc>
                  <a:spcPts val="1089"/>
                </a:lnSpc>
              </a:pPr>
              <a:r>
                <a:rPr lang="ru-RU" sz="816"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В случае проф. пригодности </a:t>
              </a:r>
            </a:p>
            <a:p>
              <a:pPr algn="ctr">
                <a:lnSpc>
                  <a:spcPts val="1089"/>
                </a:lnSpc>
              </a:pPr>
              <a:r>
                <a:rPr lang="ru-RU" sz="816"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врач выдает допуск </a:t>
              </a:r>
            </a:p>
            <a:p>
              <a:pPr algn="ctr">
                <a:lnSpc>
                  <a:spcPts val="1089"/>
                </a:lnSpc>
              </a:pPr>
              <a:r>
                <a:rPr lang="ru-RU" sz="816"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к работе и создает </a:t>
              </a:r>
            </a:p>
            <a:p>
              <a:pPr algn="ctr">
                <a:lnSpc>
                  <a:spcPts val="1089"/>
                </a:lnSpc>
              </a:pPr>
              <a:r>
                <a:rPr lang="ru-RU" sz="816"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электронную ЛМК </a:t>
              </a:r>
            </a:p>
          </p:txBody>
        </p:sp>
        <p:sp>
          <p:nvSpPr>
            <p:cNvPr id="26" name="Прямоугольник 25">
              <a:extLst>
                <a:ext uri="{FF2B5EF4-FFF2-40B4-BE49-F238E27FC236}">
                  <a16:creationId xmlns:a16="http://schemas.microsoft.com/office/drawing/2014/main" id="{3585E952-81DC-9FD5-E52E-101D470E853D}"/>
                </a:ext>
              </a:extLst>
            </p:cNvPr>
            <p:cNvSpPr/>
            <p:nvPr/>
          </p:nvSpPr>
          <p:spPr>
            <a:xfrm>
              <a:off x="2873464" y="854086"/>
              <a:ext cx="1077561" cy="329609"/>
            </a:xfrm>
            <a:prstGeom prst="rect">
              <a:avLst/>
            </a:prstGeom>
          </p:spPr>
          <p:txBody>
            <a:bodyPr wrap="none">
              <a:spAutoFit/>
            </a:bodyPr>
            <a:lstStyle/>
            <a:p>
              <a:r>
                <a:rPr lang="ru-RU" sz="1089" b="1" dirty="0">
                  <a:solidFill>
                    <a:schemeClr val="accent2"/>
                  </a:solidFill>
                  <a:latin typeface="Tahoma" panose="020B0604030504040204" pitchFamily="34" charset="0"/>
                  <a:ea typeface="Tahoma" panose="020B0604030504040204" pitchFamily="34" charset="0"/>
                  <a:cs typeface="Tahoma" panose="020B0604030504040204" pitchFamily="34" charset="0"/>
                </a:rPr>
                <a:t>МО (МИС)</a:t>
              </a:r>
            </a:p>
          </p:txBody>
        </p:sp>
      </p:grpSp>
      <p:sp>
        <p:nvSpPr>
          <p:cNvPr id="4" name="Объект 2">
            <a:extLst>
              <a:ext uri="{FF2B5EF4-FFF2-40B4-BE49-F238E27FC236}">
                <a16:creationId xmlns:a16="http://schemas.microsoft.com/office/drawing/2014/main" id="{EFDAC535-4D95-8C5D-434B-B760D4EFE0A1}"/>
              </a:ext>
            </a:extLst>
          </p:cNvPr>
          <p:cNvSpPr>
            <a:spLocks noGrp="1"/>
          </p:cNvSpPr>
          <p:nvPr>
            <p:ph idx="4294967295"/>
          </p:nvPr>
        </p:nvSpPr>
        <p:spPr>
          <a:xfrm>
            <a:off x="6724825" y="4972345"/>
            <a:ext cx="3149060" cy="186912"/>
          </a:xfrm>
          <a:prstGeom prst="rect">
            <a:avLst/>
          </a:prstGeom>
        </p:spPr>
        <p:txBody>
          <a:bodyPr>
            <a:noAutofit/>
          </a:bodyPr>
          <a:lstStyle/>
          <a:p>
            <a:pPr marL="0" indent="0">
              <a:lnSpc>
                <a:spcPts val="998"/>
              </a:lnSpc>
              <a:spcBef>
                <a:spcPts val="0"/>
              </a:spcBef>
              <a:spcAft>
                <a:spcPts val="181"/>
              </a:spcAft>
              <a:buNone/>
            </a:pPr>
            <a:r>
              <a:rPr lang="kk-KZ" sz="1000" b="1" dirty="0">
                <a:solidFill>
                  <a:srgbClr val="0070C0"/>
                </a:solidFill>
                <a:latin typeface="Tahoma" panose="020B0604030504040204" pitchFamily="34" charset="0"/>
                <a:ea typeface="Tahoma" panose="020B0604030504040204" pitchFamily="34" charset="0"/>
                <a:cs typeface="Tahoma" panose="020B0604030504040204" pitchFamily="34" charset="0"/>
              </a:rPr>
              <a:t>МИС</a:t>
            </a:r>
            <a:r>
              <a:rPr lang="kk-KZ" sz="1000" b="1" dirty="0">
                <a:latin typeface="Tahoma" panose="020B0604030504040204" pitchFamily="34" charset="0"/>
                <a:ea typeface="Tahoma" panose="020B0604030504040204" pitchFamily="34" charset="0"/>
                <a:cs typeface="Tahoma" panose="020B0604030504040204" pitchFamily="34" charset="0"/>
              </a:rPr>
              <a:t> - </a:t>
            </a:r>
            <a:r>
              <a:rPr lang="kk-KZ" sz="1000" dirty="0">
                <a:latin typeface="Tahoma" panose="020B0604030504040204" pitchFamily="34" charset="0"/>
                <a:ea typeface="Tahoma" panose="020B0604030504040204" pitchFamily="34" charset="0"/>
                <a:cs typeface="Tahoma" panose="020B0604030504040204" pitchFamily="34" charset="0"/>
              </a:rPr>
              <a:t>(Медицинские информационные системы)</a:t>
            </a:r>
            <a:endParaRPr lang="ru-RU" sz="1000" dirty="0">
              <a:latin typeface="Tahoma" panose="020B0604030504040204" pitchFamily="34" charset="0"/>
              <a:ea typeface="Tahoma" panose="020B0604030504040204" pitchFamily="34" charset="0"/>
              <a:cs typeface="Tahoma" panose="020B0604030504040204" pitchFamily="34" charset="0"/>
            </a:endParaRPr>
          </a:p>
        </p:txBody>
      </p:sp>
      <p:sp>
        <p:nvSpPr>
          <p:cNvPr id="21" name="Прямоугольник 20">
            <a:extLst>
              <a:ext uri="{FF2B5EF4-FFF2-40B4-BE49-F238E27FC236}">
                <a16:creationId xmlns:a16="http://schemas.microsoft.com/office/drawing/2014/main" id="{E50F1505-8412-0D0E-86C0-53E44E9A339C}"/>
              </a:ext>
            </a:extLst>
          </p:cNvPr>
          <p:cNvSpPr/>
          <p:nvPr/>
        </p:nvSpPr>
        <p:spPr>
          <a:xfrm>
            <a:off x="850730" y="4911502"/>
            <a:ext cx="4637558" cy="374461"/>
          </a:xfrm>
          <a:prstGeom prst="rect">
            <a:avLst/>
          </a:prstGeom>
        </p:spPr>
        <p:txBody>
          <a:bodyPr wrap="square">
            <a:spAutoFit/>
          </a:bodyPr>
          <a:lstStyle/>
          <a:p>
            <a:pPr>
              <a:lnSpc>
                <a:spcPts val="998"/>
              </a:lnSpc>
              <a:spcAft>
                <a:spcPts val="181"/>
              </a:spcAft>
            </a:pPr>
            <a:r>
              <a:rPr lang="kk-KZ" sz="953" b="1" dirty="0">
                <a:solidFill>
                  <a:srgbClr val="0070C0"/>
                </a:solidFill>
                <a:latin typeface="Tahoma" panose="020B0604030504040204" pitchFamily="34" charset="0"/>
                <a:ea typeface="Tahoma" panose="020B0604030504040204" pitchFamily="34" charset="0"/>
                <a:cs typeface="Tahoma" panose="020B0604030504040204" pitchFamily="34" charset="0"/>
              </a:rPr>
              <a:t>РПН</a:t>
            </a:r>
            <a:r>
              <a:rPr lang="kk-KZ" sz="953"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 </a:t>
            </a:r>
            <a:r>
              <a:rPr lang="kk-KZ" sz="953" dirty="0">
                <a:latin typeface="Tahoma" panose="020B0604030504040204" pitchFamily="34" charset="0"/>
                <a:ea typeface="Tahoma" panose="020B0604030504040204" pitchFamily="34" charset="0"/>
                <a:cs typeface="Tahoma" panose="020B0604030504040204" pitchFamily="34" charset="0"/>
              </a:rPr>
              <a:t>в части паспортных данных пациентов и данных о вакцинациях</a:t>
            </a:r>
          </a:p>
          <a:p>
            <a:pPr>
              <a:lnSpc>
                <a:spcPts val="998"/>
              </a:lnSpc>
              <a:spcAft>
                <a:spcPts val="181"/>
              </a:spcAft>
            </a:pPr>
            <a:r>
              <a:rPr lang="kk-KZ" sz="953" b="1" dirty="0">
                <a:solidFill>
                  <a:srgbClr val="0070C0"/>
                </a:solidFill>
                <a:latin typeface="Tahoma" panose="020B0604030504040204" pitchFamily="34" charset="0"/>
                <a:ea typeface="Tahoma" panose="020B0604030504040204" pitchFamily="34" charset="0"/>
                <a:cs typeface="Tahoma" panose="020B0604030504040204" pitchFamily="34" charset="0"/>
              </a:rPr>
              <a:t>СУР</a:t>
            </a:r>
            <a:r>
              <a:rPr lang="kk-KZ" sz="953"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 </a:t>
            </a:r>
            <a:r>
              <a:rPr lang="kk-KZ" sz="953" dirty="0">
                <a:latin typeface="Tahoma" panose="020B0604030504040204" pitchFamily="34" charset="0"/>
                <a:ea typeface="Tahoma" panose="020B0604030504040204" pitchFamily="34" charset="0"/>
                <a:cs typeface="Tahoma" panose="020B0604030504040204" pitchFamily="34" charset="0"/>
              </a:rPr>
              <a:t>в части данных о мед организации</a:t>
            </a:r>
            <a:endParaRPr lang="kk-KZ" sz="953"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a:extLst>
              <a:ext uri="{FF2B5EF4-FFF2-40B4-BE49-F238E27FC236}">
                <a16:creationId xmlns:a16="http://schemas.microsoft.com/office/drawing/2014/main" id="{8A53B93B-C086-2ED9-A8C4-3103DCF5E291}"/>
              </a:ext>
            </a:extLst>
          </p:cNvPr>
          <p:cNvSpPr/>
          <p:nvPr/>
        </p:nvSpPr>
        <p:spPr>
          <a:xfrm>
            <a:off x="844825" y="4716072"/>
            <a:ext cx="2579552" cy="233397"/>
          </a:xfrm>
          <a:prstGeom prst="rect">
            <a:avLst/>
          </a:prstGeom>
        </p:spPr>
        <p:txBody>
          <a:bodyPr wrap="none">
            <a:spAutoFit/>
          </a:bodyPr>
          <a:lstStyle/>
          <a:p>
            <a:pPr>
              <a:lnSpc>
                <a:spcPts val="1089"/>
              </a:lnSpc>
              <a:spcAft>
                <a:spcPts val="816"/>
              </a:spcAft>
            </a:pPr>
            <a:r>
              <a:rPr lang="kk-KZ" sz="1089"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Внутренние интеграции модуля:</a:t>
            </a:r>
          </a:p>
        </p:txBody>
      </p:sp>
      <p:sp>
        <p:nvSpPr>
          <p:cNvPr id="43" name="Прямоугольник 42">
            <a:extLst>
              <a:ext uri="{FF2B5EF4-FFF2-40B4-BE49-F238E27FC236}">
                <a16:creationId xmlns:a16="http://schemas.microsoft.com/office/drawing/2014/main" id="{66B979A7-AC49-34BA-91FB-565D78C85BD8}"/>
              </a:ext>
            </a:extLst>
          </p:cNvPr>
          <p:cNvSpPr/>
          <p:nvPr/>
        </p:nvSpPr>
        <p:spPr>
          <a:xfrm>
            <a:off x="6723392" y="4745155"/>
            <a:ext cx="2438508" cy="233397"/>
          </a:xfrm>
          <a:prstGeom prst="rect">
            <a:avLst/>
          </a:prstGeom>
        </p:spPr>
        <p:txBody>
          <a:bodyPr wrap="square">
            <a:spAutoFit/>
          </a:bodyPr>
          <a:lstStyle/>
          <a:p>
            <a:pPr>
              <a:lnSpc>
                <a:spcPts val="1089"/>
              </a:lnSpc>
              <a:spcAft>
                <a:spcPts val="816"/>
              </a:spcAft>
            </a:pPr>
            <a:r>
              <a:rPr lang="kk-KZ" sz="1089"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Внешние интеграции модуля:</a:t>
            </a:r>
          </a:p>
        </p:txBody>
      </p:sp>
      <p:cxnSp>
        <p:nvCxnSpPr>
          <p:cNvPr id="17" name="Прямая соединительная линия 16">
            <a:extLst>
              <a:ext uri="{FF2B5EF4-FFF2-40B4-BE49-F238E27FC236}">
                <a16:creationId xmlns:a16="http://schemas.microsoft.com/office/drawing/2014/main" id="{BA463721-18BA-58B0-0D5E-12E89538BF68}"/>
              </a:ext>
            </a:extLst>
          </p:cNvPr>
          <p:cNvCxnSpPr>
            <a:cxnSpLocks/>
          </p:cNvCxnSpPr>
          <p:nvPr/>
        </p:nvCxnSpPr>
        <p:spPr>
          <a:xfrm flipH="1">
            <a:off x="536160" y="4645347"/>
            <a:ext cx="11090023" cy="0"/>
          </a:xfrm>
          <a:prstGeom prst="line">
            <a:avLst/>
          </a:prstGeom>
          <a:ln w="28575">
            <a:solidFill>
              <a:srgbClr val="0D63AF"/>
            </a:solidFill>
            <a:prstDash val="solid"/>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a:extLst>
              <a:ext uri="{FF2B5EF4-FFF2-40B4-BE49-F238E27FC236}">
                <a16:creationId xmlns:a16="http://schemas.microsoft.com/office/drawing/2014/main" id="{155A9601-2576-C44A-8CD1-D88E6C9AD2F7}"/>
              </a:ext>
            </a:extLst>
          </p:cNvPr>
          <p:cNvCxnSpPr>
            <a:cxnSpLocks/>
          </p:cNvCxnSpPr>
          <p:nvPr/>
        </p:nvCxnSpPr>
        <p:spPr>
          <a:xfrm>
            <a:off x="11388450" y="5786278"/>
            <a:ext cx="942" cy="153484"/>
          </a:xfrm>
          <a:prstGeom prst="line">
            <a:avLst/>
          </a:prstGeom>
        </p:spPr>
        <p:style>
          <a:lnRef idx="1">
            <a:schemeClr val="accent1"/>
          </a:lnRef>
          <a:fillRef idx="0">
            <a:schemeClr val="accent1"/>
          </a:fillRef>
          <a:effectRef idx="0">
            <a:schemeClr val="accent1"/>
          </a:effectRef>
          <a:fontRef idx="minor">
            <a:schemeClr val="tx1"/>
          </a:fontRef>
        </p:style>
      </p:cxnSp>
      <p:sp>
        <p:nvSpPr>
          <p:cNvPr id="58" name="Прямоугольник 57">
            <a:extLst>
              <a:ext uri="{FF2B5EF4-FFF2-40B4-BE49-F238E27FC236}">
                <a16:creationId xmlns:a16="http://schemas.microsoft.com/office/drawing/2014/main" id="{9EB7DB56-12EF-5143-3B80-C980DFCCD3B7}"/>
              </a:ext>
            </a:extLst>
          </p:cNvPr>
          <p:cNvSpPr/>
          <p:nvPr/>
        </p:nvSpPr>
        <p:spPr>
          <a:xfrm>
            <a:off x="5739683" y="3501873"/>
            <a:ext cx="3090520" cy="342424"/>
          </a:xfrm>
          <a:prstGeom prst="rect">
            <a:avLst/>
          </a:prstGeom>
          <a:solidFill>
            <a:srgbClr val="0D63AF"/>
          </a:solid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dirty="0">
              <a:solidFill>
                <a:schemeClr val="bg1"/>
              </a:solidFill>
            </a:endParaRPr>
          </a:p>
        </p:txBody>
      </p:sp>
      <p:sp>
        <p:nvSpPr>
          <p:cNvPr id="59" name="Прямоугольник 58">
            <a:extLst>
              <a:ext uri="{FF2B5EF4-FFF2-40B4-BE49-F238E27FC236}">
                <a16:creationId xmlns:a16="http://schemas.microsoft.com/office/drawing/2014/main" id="{F4A21580-BB44-B972-E42F-3B5F313CA4C2}"/>
              </a:ext>
            </a:extLst>
          </p:cNvPr>
          <p:cNvSpPr/>
          <p:nvPr/>
        </p:nvSpPr>
        <p:spPr>
          <a:xfrm>
            <a:off x="5745820" y="3551243"/>
            <a:ext cx="3001200" cy="259943"/>
          </a:xfrm>
          <a:prstGeom prst="rect">
            <a:avLst/>
          </a:prstGeom>
        </p:spPr>
        <p:txBody>
          <a:bodyPr wrap="square">
            <a:spAutoFit/>
          </a:bodyPr>
          <a:lstStyle/>
          <a:p>
            <a:pPr algn="ctr"/>
            <a:r>
              <a:rPr lang="ru-RU" sz="1089" b="1" dirty="0">
                <a:solidFill>
                  <a:schemeClr val="bg1"/>
                </a:solidFill>
                <a:latin typeface="Tahoma" panose="020B0604030504040204" pitchFamily="34" charset="0"/>
                <a:ea typeface="Tahoma" panose="020B0604030504040204" pitchFamily="34" charset="0"/>
                <a:cs typeface="Tahoma" panose="020B0604030504040204" pitchFamily="34" charset="0"/>
              </a:rPr>
              <a:t>МОДУЛЬ</a:t>
            </a:r>
            <a:r>
              <a:rPr lang="en-US" sz="1089"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ru-RU" sz="1089" b="1" dirty="0">
                <a:solidFill>
                  <a:schemeClr val="bg1"/>
                </a:solidFill>
                <a:latin typeface="Tahoma" panose="020B0604030504040204" pitchFamily="34" charset="0"/>
                <a:ea typeface="Tahoma" panose="020B0604030504040204" pitchFamily="34" charset="0"/>
                <a:cs typeface="Tahoma" panose="020B0604030504040204" pitchFamily="34" charset="0"/>
              </a:rPr>
              <a:t>«ЭКСТРЕННОЕ ИЗВЕЩЕНИЕ»</a:t>
            </a:r>
          </a:p>
        </p:txBody>
      </p:sp>
      <p:sp>
        <p:nvSpPr>
          <p:cNvPr id="82" name="TextBox 81">
            <a:extLst>
              <a:ext uri="{FF2B5EF4-FFF2-40B4-BE49-F238E27FC236}">
                <a16:creationId xmlns:a16="http://schemas.microsoft.com/office/drawing/2014/main" id="{3D1701A3-CF65-FD69-6C7B-3D02738FD943}"/>
              </a:ext>
            </a:extLst>
          </p:cNvPr>
          <p:cNvSpPr txBox="1"/>
          <p:nvPr/>
        </p:nvSpPr>
        <p:spPr>
          <a:xfrm>
            <a:off x="5808034" y="3904440"/>
            <a:ext cx="2947081" cy="553998"/>
          </a:xfrm>
          <a:prstGeom prst="rect">
            <a:avLst/>
          </a:prstGeom>
          <a:noFill/>
        </p:spPr>
        <p:txBody>
          <a:bodyPr wrap="square">
            <a:spAutoFit/>
          </a:bodyPr>
          <a:lstStyle/>
          <a:p>
            <a:pPr>
              <a:lnSpc>
                <a:spcPts val="1179"/>
              </a:lnSpc>
              <a:spcAft>
                <a:spcPts val="544"/>
              </a:spcAft>
            </a:pPr>
            <a:r>
              <a:rPr lang="kk-KZ" sz="953" dirty="0">
                <a:latin typeface="Tahoma" panose="020B0604030504040204" pitchFamily="34" charset="0"/>
                <a:ea typeface="Tahoma" panose="020B0604030504040204" pitchFamily="34" charset="0"/>
                <a:cs typeface="Tahoma" panose="020B0604030504040204" pitchFamily="34" charset="0"/>
              </a:rPr>
              <a:t>При поступлении ЭИ в модуль «ЭИ» </a:t>
            </a:r>
            <a:r>
              <a:rPr lang="kk-KZ" sz="953" b="1" dirty="0">
                <a:latin typeface="Tahoma" panose="020B0604030504040204" pitchFamily="34" charset="0"/>
                <a:ea typeface="Tahoma" panose="020B0604030504040204" pitchFamily="34" charset="0"/>
                <a:cs typeface="Tahoma" panose="020B0604030504040204" pitchFamily="34" charset="0"/>
              </a:rPr>
              <a:t>передаются медицинские данные </a:t>
            </a:r>
            <a:r>
              <a:rPr lang="kk-KZ" sz="953" dirty="0">
                <a:latin typeface="Tahoma" panose="020B0604030504040204" pitchFamily="34" charset="0"/>
                <a:ea typeface="Tahoma" panose="020B0604030504040204" pitchFamily="34" charset="0"/>
                <a:cs typeface="Tahoma" panose="020B0604030504040204" pitchFamily="34" charset="0"/>
              </a:rPr>
              <a:t>по ИНН</a:t>
            </a:r>
            <a:r>
              <a:rPr lang="kk-KZ" sz="953" b="1" dirty="0">
                <a:latin typeface="Tahoma" panose="020B0604030504040204" pitchFamily="34" charset="0"/>
                <a:ea typeface="Tahoma" panose="020B0604030504040204" pitchFamily="34" charset="0"/>
                <a:cs typeface="Tahoma" panose="020B0604030504040204" pitchFamily="34" charset="0"/>
              </a:rPr>
              <a:t> из ИС МЗ РК</a:t>
            </a:r>
            <a:r>
              <a:rPr lang="kk-KZ" sz="953" dirty="0">
                <a:latin typeface="Tahoma" panose="020B0604030504040204" pitchFamily="34" charset="0"/>
                <a:ea typeface="Tahoma" panose="020B0604030504040204" pitchFamily="34" charset="0"/>
                <a:cs typeface="Tahoma" panose="020B0604030504040204" pitchFamily="34" charset="0"/>
              </a:rPr>
              <a:t>, в т.ч. модуля «Вакцинация»</a:t>
            </a:r>
          </a:p>
        </p:txBody>
      </p:sp>
      <p:cxnSp>
        <p:nvCxnSpPr>
          <p:cNvPr id="116" name="Соединитель: уступ 115">
            <a:extLst>
              <a:ext uri="{FF2B5EF4-FFF2-40B4-BE49-F238E27FC236}">
                <a16:creationId xmlns:a16="http://schemas.microsoft.com/office/drawing/2014/main" id="{D6779A28-EFDA-7689-1146-5948BB845CC8}"/>
              </a:ext>
            </a:extLst>
          </p:cNvPr>
          <p:cNvCxnSpPr>
            <a:cxnSpLocks/>
            <a:stCxn id="34" idx="2"/>
          </p:cNvCxnSpPr>
          <p:nvPr/>
        </p:nvCxnSpPr>
        <p:spPr>
          <a:xfrm rot="16200000" flipH="1">
            <a:off x="4919343" y="3376131"/>
            <a:ext cx="703966" cy="81099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a:extLst>
              <a:ext uri="{FF2B5EF4-FFF2-40B4-BE49-F238E27FC236}">
                <a16:creationId xmlns:a16="http://schemas.microsoft.com/office/drawing/2014/main" id="{B906F092-D55A-6C73-DC7A-C4EAB8AA8968}"/>
              </a:ext>
            </a:extLst>
          </p:cNvPr>
          <p:cNvCxnSpPr>
            <a:cxnSpLocks/>
          </p:cNvCxnSpPr>
          <p:nvPr/>
        </p:nvCxnSpPr>
        <p:spPr>
          <a:xfrm flipV="1">
            <a:off x="5089046" y="3257554"/>
            <a:ext cx="3957829" cy="15667"/>
          </a:xfrm>
          <a:prstGeom prst="straightConnector1">
            <a:avLst/>
          </a:prstGeom>
          <a:ln w="28575">
            <a:solidFill>
              <a:srgbClr val="0D63A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C47F5240-6877-BC42-5E17-391E2ABEA764}"/>
              </a:ext>
            </a:extLst>
          </p:cNvPr>
          <p:cNvSpPr txBox="1"/>
          <p:nvPr/>
        </p:nvSpPr>
        <p:spPr>
          <a:xfrm>
            <a:off x="6907697" y="3052008"/>
            <a:ext cx="1698413" cy="238976"/>
          </a:xfrm>
          <a:prstGeom prst="rect">
            <a:avLst/>
          </a:prstGeom>
          <a:noFill/>
        </p:spPr>
        <p:txBody>
          <a:bodyPr wrap="square" rtlCol="0">
            <a:spAutoFit/>
          </a:bodyPr>
          <a:lstStyle/>
          <a:p>
            <a:r>
              <a:rPr lang="kk-KZ" sz="953" dirty="0">
                <a:latin typeface="Tahoma" panose="020B0604030504040204" pitchFamily="34" charset="0"/>
                <a:ea typeface="Tahoma" panose="020B0604030504040204" pitchFamily="34" charset="0"/>
                <a:cs typeface="Tahoma" panose="020B0604030504040204" pitchFamily="34" charset="0"/>
              </a:rPr>
              <a:t>отправляет информацию</a:t>
            </a:r>
            <a:endParaRPr lang="ru-RU" sz="953"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6C328334-5F8C-E70F-47C1-84DD3BA0802D}"/>
              </a:ext>
            </a:extLst>
          </p:cNvPr>
          <p:cNvSpPr txBox="1"/>
          <p:nvPr/>
        </p:nvSpPr>
        <p:spPr>
          <a:xfrm>
            <a:off x="3964103" y="2929306"/>
            <a:ext cx="881932" cy="385618"/>
          </a:xfrm>
          <a:prstGeom prst="rect">
            <a:avLst/>
          </a:prstGeom>
          <a:noFill/>
        </p:spPr>
        <p:txBody>
          <a:bodyPr wrap="square" rtlCol="0">
            <a:spAutoFit/>
          </a:bodyPr>
          <a:lstStyle/>
          <a:p>
            <a:r>
              <a:rPr lang="kk-KZ" sz="953" dirty="0">
                <a:latin typeface="Tahoma" panose="020B0604030504040204" pitchFamily="34" charset="0"/>
                <a:ea typeface="Tahoma" panose="020B0604030504040204" pitchFamily="34" charset="0"/>
                <a:cs typeface="Tahoma" panose="020B0604030504040204" pitchFamily="34" charset="0"/>
              </a:rPr>
              <a:t>Обнаружена инфекция</a:t>
            </a:r>
            <a:endParaRPr lang="ru-RU" sz="953" dirty="0">
              <a:latin typeface="Times New Roman" panose="02020603050405020304" pitchFamily="18" charset="0"/>
              <a:cs typeface="Times New Roman" panose="02020603050405020304" pitchFamily="18" charset="0"/>
            </a:endParaRPr>
          </a:p>
        </p:txBody>
      </p:sp>
      <p:pic>
        <p:nvPicPr>
          <p:cNvPr id="34" name="Рисунок 33">
            <a:extLst>
              <a:ext uri="{FF2B5EF4-FFF2-40B4-BE49-F238E27FC236}">
                <a16:creationId xmlns:a16="http://schemas.microsoft.com/office/drawing/2014/main" id="{4364AB3E-9A14-87EF-8B9D-3E2DD32213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804" y="3035880"/>
            <a:ext cx="434055" cy="393767"/>
          </a:xfrm>
          <a:prstGeom prst="rect">
            <a:avLst/>
          </a:prstGeom>
        </p:spPr>
      </p:pic>
      <p:cxnSp>
        <p:nvCxnSpPr>
          <p:cNvPr id="38" name="Прямая со стрелкой 37">
            <a:extLst>
              <a:ext uri="{FF2B5EF4-FFF2-40B4-BE49-F238E27FC236}">
                <a16:creationId xmlns:a16="http://schemas.microsoft.com/office/drawing/2014/main" id="{085CE9FC-65FA-F6B8-EA5A-91836C05D2BB}"/>
              </a:ext>
            </a:extLst>
          </p:cNvPr>
          <p:cNvCxnSpPr>
            <a:cxnSpLocks/>
            <a:endCxn id="34" idx="0"/>
          </p:cNvCxnSpPr>
          <p:nvPr/>
        </p:nvCxnSpPr>
        <p:spPr>
          <a:xfrm>
            <a:off x="4865830" y="2827394"/>
            <a:ext cx="0" cy="208486"/>
          </a:xfrm>
          <a:prstGeom prst="straightConnector1">
            <a:avLst/>
          </a:prstGeom>
          <a:ln w="28575">
            <a:solidFill>
              <a:srgbClr val="0D63A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A993141-6FD1-3A36-0EFF-A38EF2942C92}"/>
              </a:ext>
            </a:extLst>
          </p:cNvPr>
          <p:cNvSpPr txBox="1"/>
          <p:nvPr/>
        </p:nvSpPr>
        <p:spPr>
          <a:xfrm>
            <a:off x="4779127" y="3684651"/>
            <a:ext cx="922956" cy="657744"/>
          </a:xfrm>
          <a:prstGeom prst="rect">
            <a:avLst/>
          </a:prstGeom>
          <a:noFill/>
        </p:spPr>
        <p:txBody>
          <a:bodyPr wrap="square" rtlCol="0">
            <a:spAutoFit/>
          </a:bodyPr>
          <a:lstStyle/>
          <a:p>
            <a:pPr algn="ctr"/>
            <a:r>
              <a:rPr lang="kk-KZ" sz="907" dirty="0">
                <a:latin typeface="Tahoma" panose="020B0604030504040204" pitchFamily="34" charset="0"/>
                <a:ea typeface="Tahoma" panose="020B0604030504040204" pitchFamily="34" charset="0"/>
                <a:cs typeface="Tahoma" panose="020B0604030504040204" pitchFamily="34" charset="0"/>
              </a:rPr>
              <a:t>отправляет Экстренное извещение</a:t>
            </a:r>
            <a:endParaRPr lang="ru-RU" sz="907" dirty="0"/>
          </a:p>
          <a:p>
            <a:pPr algn="ctr"/>
            <a:endParaRPr lang="ru-RU" sz="953" dirty="0">
              <a:latin typeface="Tahoma" panose="020B0604030504040204" pitchFamily="34" charset="0"/>
              <a:ea typeface="Tahoma" panose="020B0604030504040204" pitchFamily="34" charset="0"/>
              <a:cs typeface="Tahoma" panose="020B0604030504040204" pitchFamily="34" charset="0"/>
            </a:endParaRPr>
          </a:p>
        </p:txBody>
      </p:sp>
      <p:grpSp>
        <p:nvGrpSpPr>
          <p:cNvPr id="85" name="Группа 12">
            <a:extLst>
              <a:ext uri="{FF2B5EF4-FFF2-40B4-BE49-F238E27FC236}">
                <a16:creationId xmlns:a16="http://schemas.microsoft.com/office/drawing/2014/main" id="{E284B96B-3BE9-E75A-0342-3ECD29F22156}"/>
              </a:ext>
            </a:extLst>
          </p:cNvPr>
          <p:cNvGrpSpPr>
            <a:grpSpLocks/>
          </p:cNvGrpSpPr>
          <p:nvPr/>
        </p:nvGrpSpPr>
        <p:grpSpPr bwMode="auto">
          <a:xfrm>
            <a:off x="-17424" y="6521562"/>
            <a:ext cx="11993114" cy="264135"/>
            <a:chOff x="12270" y="6530728"/>
            <a:chExt cx="12113273" cy="327272"/>
          </a:xfrm>
        </p:grpSpPr>
        <p:pic>
          <p:nvPicPr>
            <p:cNvPr id="86" name="Рисунок 13">
              <a:extLst>
                <a:ext uri="{FF2B5EF4-FFF2-40B4-BE49-F238E27FC236}">
                  <a16:creationId xmlns:a16="http://schemas.microsoft.com/office/drawing/2014/main" id="{1F79B9F5-CC2D-6F6C-C487-79FF1461D863}"/>
                </a:ext>
              </a:extLst>
            </p:cNvPr>
            <p:cNvPicPr>
              <a:picLocks noChangeAspect="1"/>
            </p:cNvPicPr>
            <p:nvPr/>
          </p:nvPicPr>
          <p:blipFill>
            <a:blip r:embed="rId7" cstate="print">
              <a:extLst>
                <a:ext uri="{28A0092B-C50C-407E-A947-70E740481C1C}">
                  <a14:useLocalDpi xmlns:a14="http://schemas.microsoft.com/office/drawing/2010/main" val="0"/>
                </a:ext>
              </a:extLst>
            </a:blip>
            <a:srcRect b="75029"/>
            <a:stretch>
              <a:fillRect/>
            </a:stretch>
          </p:blipFill>
          <p:spPr bwMode="auto">
            <a:xfrm>
              <a:off x="12270" y="6530728"/>
              <a:ext cx="4233744" cy="32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Рисунок 86">
              <a:extLst>
                <a:ext uri="{FF2B5EF4-FFF2-40B4-BE49-F238E27FC236}">
                  <a16:creationId xmlns:a16="http://schemas.microsoft.com/office/drawing/2014/main" id="{43EAC4CE-2BED-8CF8-3084-C3783C3DBF75}"/>
                </a:ext>
              </a:extLst>
            </p:cNvPr>
            <p:cNvPicPr>
              <a:picLocks noChangeAspect="1"/>
            </p:cNvPicPr>
            <p:nvPr/>
          </p:nvPicPr>
          <p:blipFill>
            <a:blip r:embed="rId7" cstate="print">
              <a:extLst>
                <a:ext uri="{28A0092B-C50C-407E-A947-70E740481C1C}">
                  <a14:useLocalDpi xmlns:a14="http://schemas.microsoft.com/office/drawing/2010/main" val="0"/>
                </a:ext>
              </a:extLst>
            </a:blip>
            <a:srcRect b="75029"/>
            <a:stretch>
              <a:fillRect/>
            </a:stretch>
          </p:blipFill>
          <p:spPr bwMode="auto">
            <a:xfrm>
              <a:off x="3956268" y="6530728"/>
              <a:ext cx="4233744" cy="32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Рисунок 87">
              <a:extLst>
                <a:ext uri="{FF2B5EF4-FFF2-40B4-BE49-F238E27FC236}">
                  <a16:creationId xmlns:a16="http://schemas.microsoft.com/office/drawing/2014/main" id="{17F48BA1-9C56-153B-E8CA-4D83C7094808}"/>
                </a:ext>
              </a:extLst>
            </p:cNvPr>
            <p:cNvPicPr>
              <a:picLocks noChangeAspect="1"/>
            </p:cNvPicPr>
            <p:nvPr/>
          </p:nvPicPr>
          <p:blipFill>
            <a:blip r:embed="rId7" cstate="print">
              <a:extLst>
                <a:ext uri="{28A0092B-C50C-407E-A947-70E740481C1C}">
                  <a14:useLocalDpi xmlns:a14="http://schemas.microsoft.com/office/drawing/2010/main" val="0"/>
                </a:ext>
              </a:extLst>
            </a:blip>
            <a:srcRect b="75029"/>
            <a:stretch>
              <a:fillRect/>
            </a:stretch>
          </p:blipFill>
          <p:spPr bwMode="auto">
            <a:xfrm>
              <a:off x="7891799" y="6530728"/>
              <a:ext cx="4233744" cy="32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9" name="Рисунок 178">
            <a:extLst>
              <a:ext uri="{FF2B5EF4-FFF2-40B4-BE49-F238E27FC236}">
                <a16:creationId xmlns:a16="http://schemas.microsoft.com/office/drawing/2014/main" id="{ABF6103C-2538-37AD-01E3-5124A29FB3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45978" y="2300762"/>
            <a:ext cx="388215" cy="360937"/>
          </a:xfrm>
          <a:prstGeom prst="rect">
            <a:avLst/>
          </a:prstGeom>
          <a:effectLst>
            <a:glow rad="101600">
              <a:schemeClr val="bg1">
                <a:alpha val="60000"/>
              </a:schemeClr>
            </a:glow>
          </a:effectLst>
        </p:spPr>
      </p:pic>
      <p:pic>
        <p:nvPicPr>
          <p:cNvPr id="180" name="Рисунок 179">
            <a:extLst>
              <a:ext uri="{FF2B5EF4-FFF2-40B4-BE49-F238E27FC236}">
                <a16:creationId xmlns:a16="http://schemas.microsoft.com/office/drawing/2014/main" id="{ABF6103C-2538-37AD-01E3-5124A29FB3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27333" y="2293074"/>
            <a:ext cx="388215" cy="360937"/>
          </a:xfrm>
          <a:prstGeom prst="rect">
            <a:avLst/>
          </a:prstGeom>
          <a:effectLst>
            <a:glow rad="101600">
              <a:schemeClr val="bg1">
                <a:alpha val="60000"/>
              </a:schemeClr>
            </a:glow>
          </a:effectLst>
        </p:spPr>
      </p:pic>
      <p:sp>
        <p:nvSpPr>
          <p:cNvPr id="92" name="TextBox 91">
            <a:extLst>
              <a:ext uri="{FF2B5EF4-FFF2-40B4-BE49-F238E27FC236}">
                <a16:creationId xmlns:a16="http://schemas.microsoft.com/office/drawing/2014/main" id="{F92D5AAA-C244-4756-B898-68424BF6BF87}"/>
              </a:ext>
            </a:extLst>
          </p:cNvPr>
          <p:cNvSpPr txBox="1"/>
          <p:nvPr/>
        </p:nvSpPr>
        <p:spPr>
          <a:xfrm>
            <a:off x="49188" y="5426696"/>
            <a:ext cx="12123174" cy="129266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sym typeface="Tahoma"/>
            </a:endParaRPr>
          </a:p>
          <a:p>
            <a:pPr algn="ctr"/>
            <a:r>
              <a:rPr lang="ru-RU" sz="1600" b="1" dirty="0">
                <a:solidFill>
                  <a:schemeClr val="bg1"/>
                </a:solidFill>
                <a:latin typeface="Times New Roman" pitchFamily="18" charset="0"/>
                <a:ea typeface="Tahoma" panose="020B0604030504040204" pitchFamily="34" charset="0"/>
                <a:cs typeface="Times New Roman" pitchFamily="18" charset="0"/>
                <a:sym typeface="Tahoma"/>
              </a:rPr>
              <a:t>13 марта текущего года зарегистрирован приказ «О внесении изменений в Приказ Министра здравоохранения Республики Казахстан от 16 ноября 2020 года № ҚР ДСМ-196/2020 «Об утверждении Правил выдачи, учета и ведения личных медицинских книжек»», согласно которого с 1 января 2025 года осуществление выдачи, учета и ведения ЛМК будет осуществляться только в ЭЛЕКТРОННОЙ ФОРМЕ. </a:t>
            </a:r>
            <a:endParaRPr lang="ru-RU" sz="1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53518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23" t="15283" r="14705" b="13009"/>
          <a:stretch/>
        </p:blipFill>
        <p:spPr bwMode="auto">
          <a:xfrm>
            <a:off x="8492976" y="728045"/>
            <a:ext cx="3233800" cy="22924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7" name="Прямоугольник 4"/>
          <p:cNvSpPr/>
          <p:nvPr/>
        </p:nvSpPr>
        <p:spPr>
          <a:xfrm>
            <a:off x="858600" y="116640"/>
            <a:ext cx="84042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2060"/>
                </a:solidFill>
                <a:latin typeface="Times New Roman"/>
                <a:ea typeface="Microsoft YaHei"/>
              </a:rPr>
              <a:t> </a:t>
            </a:r>
            <a:endParaRPr lang="en-US" sz="1800" b="0" strike="noStrike" spc="-1">
              <a:latin typeface="Arial"/>
            </a:endParaRPr>
          </a:p>
        </p:txBody>
      </p:sp>
      <p:sp>
        <p:nvSpPr>
          <p:cNvPr id="358" name="Прямоугольник 1"/>
          <p:cNvSpPr/>
          <p:nvPr/>
        </p:nvSpPr>
        <p:spPr>
          <a:xfrm>
            <a:off x="823651" y="1317600"/>
            <a:ext cx="7313760" cy="264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400" b="1" strike="noStrike" spc="-1">
                <a:solidFill>
                  <a:srgbClr val="002060"/>
                </a:solidFill>
                <a:latin typeface="Times New Roman"/>
                <a:ea typeface="Calibri"/>
              </a:rPr>
              <a:t>    </a:t>
            </a: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a:p>
            <a:pPr algn="just">
              <a:lnSpc>
                <a:spcPct val="100000"/>
              </a:lnSpc>
            </a:pPr>
            <a:endParaRPr lang="en-US" sz="1400" b="0" strike="noStrike" spc="-1">
              <a:latin typeface="Arial"/>
            </a:endParaRPr>
          </a:p>
        </p:txBody>
      </p:sp>
      <p:pic>
        <p:nvPicPr>
          <p:cNvPr id="359" name="Рисунок 359"/>
          <p:cNvPicPr/>
          <p:nvPr/>
        </p:nvPicPr>
        <p:blipFill rotWithShape="1">
          <a:blip r:embed="rId4"/>
          <a:srcRect l="2858" t="10678" r="4081" b="13932"/>
          <a:stretch/>
        </p:blipFill>
        <p:spPr>
          <a:xfrm>
            <a:off x="8844625" y="4149080"/>
            <a:ext cx="3334862" cy="1935126"/>
          </a:xfrm>
          <a:prstGeom prst="rect">
            <a:avLst/>
          </a:prstGeom>
          <a:ln>
            <a:noFill/>
          </a:ln>
          <a:effectLst>
            <a:softEdge rad="112500"/>
          </a:effectLst>
        </p:spPr>
      </p:pic>
      <p:sp>
        <p:nvSpPr>
          <p:cNvPr id="360" name="Стрелка вправо 19_0"/>
          <p:cNvSpPr/>
          <p:nvPr/>
        </p:nvSpPr>
        <p:spPr>
          <a:xfrm>
            <a:off x="307975" y="4461975"/>
            <a:ext cx="5453840" cy="2376264"/>
          </a:xfrm>
          <a:prstGeom prst="rightArrow">
            <a:avLst>
              <a:gd name="adj1" fmla="val 50000"/>
              <a:gd name="adj2" fmla="val 50000"/>
            </a:avLst>
          </a:prstGeom>
          <a:solidFill>
            <a:schemeClr val="accent6">
              <a:lumMod val="40000"/>
              <a:lumOff val="60000"/>
            </a:schemeClr>
          </a:solidFill>
          <a:ln cap="rnd">
            <a:solidFill>
              <a:srgbClr val="43729D"/>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oAutofit/>
          </a:bodyPr>
          <a:lstStyle/>
          <a:p>
            <a:pPr algn="just">
              <a:lnSpc>
                <a:spcPct val="100000"/>
              </a:lnSpc>
            </a:pPr>
            <a:r>
              <a:rPr lang="ru-RU" sz="1600" b="1" strike="noStrike" spc="-1" dirty="0">
                <a:solidFill>
                  <a:srgbClr val="000000"/>
                </a:solidFill>
                <a:latin typeface="Times New Roman"/>
                <a:ea typeface="Microsoft YaHei"/>
              </a:rPr>
              <a:t>На каждой игровой площадке предусматривается огражденный с трех сторон теневой навес не менее 20 м</a:t>
            </a:r>
            <a:r>
              <a:rPr lang="ru-RU" sz="2758" b="1" strike="noStrike" spc="-1" baseline="28000" dirty="0">
                <a:solidFill>
                  <a:srgbClr val="000000"/>
                </a:solidFill>
                <a:latin typeface="Times New Roman"/>
                <a:ea typeface="Microsoft YaHei"/>
              </a:rPr>
              <a:t>2</a:t>
            </a:r>
            <a:r>
              <a:rPr lang="ru-RU" sz="1600" b="1" strike="noStrike" spc="-1" dirty="0">
                <a:solidFill>
                  <a:srgbClr val="000000"/>
                </a:solidFill>
                <a:latin typeface="Times New Roman"/>
                <a:ea typeface="Microsoft YaHei"/>
              </a:rPr>
              <a:t> для защиты от солнца и осадков. Пол теневых навесов предусматривается деревянный</a:t>
            </a:r>
            <a:endParaRPr lang="en-US" sz="1600" b="0" strike="noStrike" spc="-1" dirty="0">
              <a:latin typeface="Arial"/>
            </a:endParaRPr>
          </a:p>
        </p:txBody>
      </p:sp>
      <p:pic>
        <p:nvPicPr>
          <p:cNvPr id="362" name="Рисунок 361"/>
          <p:cNvPicPr/>
          <p:nvPr/>
        </p:nvPicPr>
        <p:blipFill>
          <a:blip r:embed="rId5"/>
          <a:stretch/>
        </p:blipFill>
        <p:spPr>
          <a:xfrm>
            <a:off x="85001" y="1630114"/>
            <a:ext cx="4277520" cy="3175920"/>
          </a:xfrm>
          <a:prstGeom prst="rect">
            <a:avLst/>
          </a:prstGeom>
          <a:ln>
            <a:noFill/>
          </a:ln>
          <a:effectLst>
            <a:softEdge rad="112500"/>
          </a:effectLst>
        </p:spPr>
      </p:pic>
      <p:pic>
        <p:nvPicPr>
          <p:cNvPr id="363" name="Рисунок 358_3"/>
          <p:cNvPicPr/>
          <p:nvPr/>
        </p:nvPicPr>
        <p:blipFill rotWithShape="1">
          <a:blip r:embed="rId6"/>
          <a:srcRect l="3088" r="3469"/>
          <a:stretch/>
        </p:blipFill>
        <p:spPr>
          <a:xfrm>
            <a:off x="5647695" y="4687742"/>
            <a:ext cx="3313509" cy="2054160"/>
          </a:xfrm>
          <a:prstGeom prst="rect">
            <a:avLst/>
          </a:prstGeom>
          <a:ln w="0">
            <a:noFill/>
          </a:ln>
          <a:effectLst>
            <a:softEdge rad="112680"/>
          </a:effectLst>
        </p:spPr>
      </p:pic>
      <p:sp>
        <p:nvSpPr>
          <p:cNvPr id="2" name="Прямоугольник 1"/>
          <p:cNvSpPr/>
          <p:nvPr/>
        </p:nvSpPr>
        <p:spPr>
          <a:xfrm>
            <a:off x="733534" y="160338"/>
            <a:ext cx="10861200" cy="646331"/>
          </a:xfrm>
          <a:prstGeom prst="rect">
            <a:avLst/>
          </a:prstGeom>
          <a:ln>
            <a:solidFill>
              <a:srgbClr val="FFFF0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b="1" dirty="0">
                <a:latin typeface="Times New Roman" pitchFamily="18" charset="0"/>
                <a:cs typeface="Times New Roman" pitchFamily="18" charset="0"/>
              </a:rPr>
              <a:t>Санитарно-эпидемиологические требования к выбору земельного участка под строительство,</a:t>
            </a:r>
          </a:p>
          <a:p>
            <a:pPr algn="ctr"/>
            <a:r>
              <a:rPr lang="ru-RU" b="1" dirty="0">
                <a:latin typeface="Times New Roman" pitchFamily="18" charset="0"/>
                <a:cs typeface="Times New Roman" pitchFamily="18" charset="0"/>
              </a:rPr>
              <a:t>проектированию, эксплуатации, реконструкции объектов</a:t>
            </a:r>
          </a:p>
        </p:txBody>
      </p:sp>
      <p:sp>
        <p:nvSpPr>
          <p:cNvPr id="14" name="Стрелка вправо 19_2"/>
          <p:cNvSpPr/>
          <p:nvPr/>
        </p:nvSpPr>
        <p:spPr>
          <a:xfrm>
            <a:off x="4180877" y="935968"/>
            <a:ext cx="4291228" cy="1823709"/>
          </a:xfrm>
          <a:prstGeom prst="rightArrow">
            <a:avLst>
              <a:gd name="adj1" fmla="val 50000"/>
              <a:gd name="adj2" fmla="val 50000"/>
            </a:avLst>
          </a:prstGeom>
          <a:solidFill>
            <a:srgbClr val="FFFF00"/>
          </a:solidFill>
          <a:ln cap="rnd">
            <a:solidFill>
              <a:srgbClr val="43729D"/>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oAutofit/>
          </a:bodyPr>
          <a:lstStyle/>
          <a:p>
            <a:pPr algn="just">
              <a:lnSpc>
                <a:spcPct val="100000"/>
              </a:lnSpc>
            </a:pPr>
            <a:r>
              <a:rPr lang="ru-RU" b="1" spc="-1" dirty="0">
                <a:solidFill>
                  <a:srgbClr val="002060"/>
                </a:solidFill>
                <a:latin typeface="Times New Roman"/>
                <a:ea typeface="Calibri"/>
              </a:rPr>
              <a:t>При эксплуатации объектов территория имеет ограждение, без повреждений</a:t>
            </a:r>
            <a:endParaRPr lang="en-US" b="1" spc="-1" dirty="0">
              <a:solidFill>
                <a:srgbClr val="002060"/>
              </a:solidFill>
              <a:latin typeface="Times New Roman"/>
              <a:ea typeface="Calibri"/>
            </a:endParaRPr>
          </a:p>
        </p:txBody>
      </p:sp>
      <p:sp>
        <p:nvSpPr>
          <p:cNvPr id="5" name="AutoShape 2" descr="3D-забор для детского сада по выгодной цене от завода-производителя Техн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Стрелка влево 5"/>
          <p:cNvSpPr/>
          <p:nvPr/>
        </p:nvSpPr>
        <p:spPr>
          <a:xfrm>
            <a:off x="4089160" y="2348880"/>
            <a:ext cx="7637615" cy="2304256"/>
          </a:xfrm>
          <a:prstGeom prst="leftArrow">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ru-RU" b="1" spc="-1" dirty="0">
                <a:solidFill>
                  <a:srgbClr val="002060"/>
                </a:solidFill>
                <a:latin typeface="Times New Roman"/>
                <a:ea typeface="Calibri"/>
              </a:rPr>
              <a:t>На территории объектов предусматриваются отдельные игровые площадки для каждой возрастной группы детей. Размеры площадок  принимаются не менее 4м</a:t>
            </a:r>
            <a:r>
              <a:rPr lang="ru-RU" b="1" spc="-1" baseline="14000000" dirty="0">
                <a:solidFill>
                  <a:srgbClr val="002060"/>
                </a:solidFill>
                <a:latin typeface="Times New Roman"/>
                <a:ea typeface="Calibri"/>
              </a:rPr>
              <a:t>2</a:t>
            </a:r>
            <a:r>
              <a:rPr lang="ru-RU" b="1" spc="-1" dirty="0">
                <a:solidFill>
                  <a:srgbClr val="002060"/>
                </a:solidFill>
                <a:latin typeface="Times New Roman"/>
                <a:ea typeface="Calibri"/>
              </a:rPr>
              <a:t> на одно место от количества детей.</a:t>
            </a:r>
            <a:endParaRPr lang="en-US" spc="-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Рисунок 367"/>
          <p:cNvPicPr/>
          <p:nvPr/>
        </p:nvPicPr>
        <p:blipFill rotWithShape="1">
          <a:blip r:embed="rId2"/>
          <a:srcRect r="3928" b="5838"/>
          <a:stretch/>
        </p:blipFill>
        <p:spPr>
          <a:xfrm>
            <a:off x="590660" y="4620923"/>
            <a:ext cx="4790997" cy="2101911"/>
          </a:xfrm>
          <a:prstGeom prst="rect">
            <a:avLst/>
          </a:prstGeom>
          <a:ln>
            <a:noFill/>
          </a:ln>
          <a:effectLst>
            <a:softEdge rad="112500"/>
          </a:effectLst>
        </p:spPr>
      </p:pic>
      <p:pic>
        <p:nvPicPr>
          <p:cNvPr id="4098" name="Picture 2" descr="ДЕТСКИЙ САД В РАЙОНЕ УЛ. МАКОВСКОГО - Новая Архитектура"/>
          <p:cNvPicPr>
            <a:picLocks noChangeAspect="1" noChangeArrowheads="1"/>
          </p:cNvPicPr>
          <p:nvPr/>
        </p:nvPicPr>
        <p:blipFill rotWithShape="1">
          <a:blip r:embed="rId3">
            <a:extLst>
              <a:ext uri="{28A0092B-C50C-407E-A947-70E740481C1C}">
                <a14:useLocalDpi xmlns:a14="http://schemas.microsoft.com/office/drawing/2010/main" val="0"/>
              </a:ext>
            </a:extLst>
          </a:blip>
          <a:srcRect l="2527" t="9667" r="2415"/>
          <a:stretch/>
        </p:blipFill>
        <p:spPr bwMode="auto">
          <a:xfrm>
            <a:off x="611453" y="162711"/>
            <a:ext cx="4949925" cy="2645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73821" y="1162511"/>
            <a:ext cx="5777065"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b="1" spc="-1" dirty="0">
                <a:solidFill>
                  <a:srgbClr val="002060"/>
                </a:solidFill>
                <a:latin typeface="Times New Roman"/>
                <a:ea typeface="Calibri"/>
              </a:rPr>
              <a:t>Дошкольная организация размещается в отдельно стоящем здании</a:t>
            </a:r>
            <a:endParaRPr lang="en-US" spc="-1" dirty="0"/>
          </a:p>
        </p:txBody>
      </p:sp>
      <p:cxnSp>
        <p:nvCxnSpPr>
          <p:cNvPr id="4" name="Прямая со стрелкой 3"/>
          <p:cNvCxnSpPr>
            <a:stCxn id="2" idx="1"/>
            <a:endCxn id="4098" idx="3"/>
          </p:cNvCxnSpPr>
          <p:nvPr/>
        </p:nvCxnSpPr>
        <p:spPr>
          <a:xfrm flipH="1" flipV="1">
            <a:off x="5561378" y="1485676"/>
            <a:ext cx="612443" cy="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pic>
        <p:nvPicPr>
          <p:cNvPr id="4100" name="Picture 4" descr="Детский Сад Здания С Детская Игровая Площадка — стоковая векторная графика  и другие изображения на тему 2015 - 2015, Большой город, Векторная графика  - iStoc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42" t="6722" r="5201" b="6093"/>
          <a:stretch/>
        </p:blipFill>
        <p:spPr bwMode="auto">
          <a:xfrm>
            <a:off x="7447585" y="1958509"/>
            <a:ext cx="3845540" cy="25837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905690" y="3140968"/>
            <a:ext cx="2628820" cy="69070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08000"/>
              </a:lnSpc>
            </a:pPr>
            <a:r>
              <a:rPr lang="ru-RU" b="1" spc="-1" dirty="0">
                <a:solidFill>
                  <a:srgbClr val="002060"/>
                </a:solidFill>
                <a:latin typeface="Times New Roman"/>
                <a:ea typeface="Calibri"/>
              </a:rPr>
              <a:t>В частных домовладениях</a:t>
            </a:r>
            <a:endParaRPr lang="en-US" spc="-1" dirty="0"/>
          </a:p>
        </p:txBody>
      </p:sp>
      <p:cxnSp>
        <p:nvCxnSpPr>
          <p:cNvPr id="8" name="Прямая со стрелкой 7"/>
          <p:cNvCxnSpPr>
            <a:stCxn id="6" idx="3"/>
          </p:cNvCxnSpPr>
          <p:nvPr/>
        </p:nvCxnSpPr>
        <p:spPr>
          <a:xfrm>
            <a:off x="6534510" y="3486319"/>
            <a:ext cx="91307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Прямоугольник 11"/>
          <p:cNvSpPr/>
          <p:nvPr/>
        </p:nvSpPr>
        <p:spPr>
          <a:xfrm>
            <a:off x="6023992" y="4517717"/>
            <a:ext cx="5926894" cy="230832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spc="-1" dirty="0">
                <a:solidFill>
                  <a:srgbClr val="002060"/>
                </a:solidFill>
                <a:latin typeface="Times New Roman"/>
                <a:ea typeface="Calibri"/>
              </a:rPr>
              <a:t>На первых двух этажах многоквартирного жилого дома, а также во встроено-пристроенных помещениях. Размещение  на втором этаже многоквартирного жилого дома допускается при отсутствии жилых помещений на первом этаже. ДО размещаемые, на первых двух этажах многоквартирного жилого дома имеют отдельный вход, не совмещенный с подъездом жилого дома  </a:t>
            </a:r>
            <a:endParaRPr lang="en-US" spc="-1" dirty="0"/>
          </a:p>
        </p:txBody>
      </p:sp>
      <p:cxnSp>
        <p:nvCxnSpPr>
          <p:cNvPr id="24" name="Прямая со стрелкой 23"/>
          <p:cNvCxnSpPr>
            <a:stCxn id="12" idx="1"/>
            <a:endCxn id="368" idx="3"/>
          </p:cNvCxnSpPr>
          <p:nvPr/>
        </p:nvCxnSpPr>
        <p:spPr>
          <a:xfrm flipH="1">
            <a:off x="5381657" y="5671879"/>
            <a:ext cx="642335" cy="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8" name="Прямоугольник 27"/>
          <p:cNvSpPr/>
          <p:nvPr/>
        </p:nvSpPr>
        <p:spPr>
          <a:xfrm>
            <a:off x="590660" y="2945613"/>
            <a:ext cx="3024336"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1600" b="1" spc="-1" dirty="0">
                <a:solidFill>
                  <a:srgbClr val="002060"/>
                </a:solidFill>
                <a:latin typeface="Times New Roman"/>
                <a:ea typeface="Calibri"/>
              </a:rPr>
              <a:t>На территории и в помещениях ДО объектов не размещают объекты, функционально с ними не связанные</a:t>
            </a:r>
            <a:r>
              <a:rPr lang="ru-RU" sz="1600" b="1" dirty="0">
                <a:latin typeface="Times New Roman" pitchFamily="18" charset="0"/>
                <a:cs typeface="Times New Roman" pitchFamily="18" charset="0"/>
              </a:rPr>
              <a:t>.</a:t>
            </a:r>
          </a:p>
        </p:txBody>
      </p:sp>
      <p:pic>
        <p:nvPicPr>
          <p:cNvPr id="4102" name="Picture 6" descr="Восклицательный знак | Премиум векторы"/>
          <p:cNvPicPr>
            <a:picLocks noChangeAspect="1" noChangeArrowheads="1"/>
          </p:cNvPicPr>
          <p:nvPr/>
        </p:nvPicPr>
        <p:blipFill rotWithShape="1">
          <a:blip r:embed="rId5">
            <a:extLst>
              <a:ext uri="{28A0092B-C50C-407E-A947-70E740481C1C}">
                <a14:useLocalDpi xmlns:a14="http://schemas.microsoft.com/office/drawing/2010/main" val="0"/>
              </a:ext>
            </a:extLst>
          </a:blip>
          <a:srcRect l="37573" t="24294" r="38126" b="24349"/>
          <a:stretch/>
        </p:blipFill>
        <p:spPr bwMode="auto">
          <a:xfrm>
            <a:off x="-50094" y="2841789"/>
            <a:ext cx="724501" cy="15310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Прямоугольник 374_0"/>
          <p:cNvSpPr/>
          <p:nvPr/>
        </p:nvSpPr>
        <p:spPr>
          <a:xfrm>
            <a:off x="1267920" y="618480"/>
            <a:ext cx="8282880" cy="484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8000"/>
              </a:lnSpc>
            </a:pPr>
            <a:r>
              <a:rPr lang="ru-RU" sz="1100" b="1" strike="noStrike" spc="-1">
                <a:solidFill>
                  <a:srgbClr val="002060"/>
                </a:solidFill>
                <a:latin typeface="Calibri"/>
                <a:ea typeface="Calibri"/>
              </a:rPr>
              <a:t>     </a:t>
            </a:r>
            <a:endParaRPr lang="en-US" sz="1100" b="0" strike="noStrike" spc="-1">
              <a:latin typeface="Arial"/>
            </a:endParaRPr>
          </a:p>
          <a:p>
            <a:pPr algn="just">
              <a:lnSpc>
                <a:spcPct val="100000"/>
              </a:lnSpc>
            </a:pPr>
            <a:r>
              <a:rPr lang="ru-RU" sz="1800" b="1" strike="noStrike" spc="-1">
                <a:solidFill>
                  <a:srgbClr val="002060"/>
                </a:solidFill>
                <a:latin typeface="Times New Roman"/>
                <a:ea typeface="Calibri"/>
              </a:rPr>
              <a:t>    </a:t>
            </a:r>
            <a:endParaRPr lang="en-US" sz="1800" b="0" strike="noStrike" spc="-1">
              <a:latin typeface="Arial"/>
            </a:endParaRPr>
          </a:p>
          <a:p>
            <a:pPr algn="just">
              <a:lnSpc>
                <a:spcPct val="100000"/>
              </a:lnSpc>
            </a:pPr>
            <a:r>
              <a:rPr lang="ru-RU" sz="2000" b="1" strike="noStrike" spc="-1">
                <a:solidFill>
                  <a:srgbClr val="002060"/>
                </a:solidFill>
                <a:latin typeface="Times New Roman"/>
                <a:ea typeface="Calibri"/>
              </a:rPr>
              <a:t>  </a:t>
            </a:r>
            <a:endParaRPr lang="en-US" sz="2000" b="0" strike="noStrike" spc="-1">
              <a:latin typeface="Arial"/>
            </a:endParaRPr>
          </a:p>
          <a:p>
            <a:pPr algn="just">
              <a:lnSpc>
                <a:spcPct val="100000"/>
              </a:lnSpc>
            </a:pPr>
            <a:r>
              <a:rPr lang="ru-RU" sz="2000" b="1" strike="noStrike" spc="-1">
                <a:solidFill>
                  <a:srgbClr val="002060"/>
                </a:solidFill>
                <a:latin typeface="Times New Roman"/>
                <a:ea typeface="Calibri"/>
              </a:rPr>
              <a:t>    </a:t>
            </a:r>
            <a:endParaRPr lang="en-US" sz="2000" b="0" strike="noStrike" spc="-1">
              <a:latin typeface="Arial"/>
            </a:endParaRPr>
          </a:p>
        </p:txBody>
      </p:sp>
      <p:sp>
        <p:nvSpPr>
          <p:cNvPr id="378" name="Прямоугольник 377"/>
          <p:cNvSpPr/>
          <p:nvPr/>
        </p:nvSpPr>
        <p:spPr>
          <a:xfrm>
            <a:off x="685800" y="2057400"/>
            <a:ext cx="7751160" cy="160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u-RU" sz="1800" b="1" strike="noStrike" spc="-1" dirty="0">
                <a:solidFill>
                  <a:srgbClr val="002060"/>
                </a:solidFill>
                <a:latin typeface="Times New Roman"/>
                <a:ea typeface="Calibri"/>
              </a:rPr>
              <a:t>     </a:t>
            </a:r>
            <a:endParaRPr lang="en-US" sz="1800" b="0" strike="noStrike" spc="-1" dirty="0">
              <a:latin typeface="Arial"/>
            </a:endParaRPr>
          </a:p>
        </p:txBody>
      </p:sp>
      <p:pic>
        <p:nvPicPr>
          <p:cNvPr id="379" name="Рисунок 378"/>
          <p:cNvPicPr/>
          <p:nvPr/>
        </p:nvPicPr>
        <p:blipFill>
          <a:blip r:embed="rId2"/>
          <a:stretch/>
        </p:blipFill>
        <p:spPr>
          <a:xfrm>
            <a:off x="4591029" y="226210"/>
            <a:ext cx="3527280" cy="2347920"/>
          </a:xfrm>
          <a:prstGeom prst="rect">
            <a:avLst/>
          </a:prstGeom>
          <a:ln>
            <a:noFill/>
          </a:ln>
          <a:effectLst>
            <a:softEdge rad="112500"/>
          </a:effectLst>
        </p:spPr>
      </p:pic>
      <p:pic>
        <p:nvPicPr>
          <p:cNvPr id="380" name="Рисунок 379"/>
          <p:cNvPicPr/>
          <p:nvPr/>
        </p:nvPicPr>
        <p:blipFill>
          <a:blip r:embed="rId3"/>
          <a:stretch/>
        </p:blipFill>
        <p:spPr>
          <a:xfrm rot="21585600">
            <a:off x="483669" y="2422773"/>
            <a:ext cx="3428640" cy="2057040"/>
          </a:xfrm>
          <a:prstGeom prst="rect">
            <a:avLst/>
          </a:prstGeom>
          <a:ln>
            <a:noFill/>
          </a:ln>
          <a:effectLst>
            <a:softEdge rad="112500"/>
          </a:effectLst>
        </p:spPr>
      </p:pic>
      <p:pic>
        <p:nvPicPr>
          <p:cNvPr id="5122" name="Picture 2" descr="Дети в кабинете педиатра мультяшный врач делает медицинский осмотр |  Премиум векторы"/>
          <p:cNvPicPr>
            <a:picLocks noChangeAspect="1" noChangeArrowheads="1"/>
          </p:cNvPicPr>
          <p:nvPr/>
        </p:nvPicPr>
        <p:blipFill rotWithShape="1">
          <a:blip r:embed="rId4">
            <a:extLst>
              <a:ext uri="{28A0092B-C50C-407E-A947-70E740481C1C}">
                <a14:useLocalDpi xmlns:a14="http://schemas.microsoft.com/office/drawing/2010/main" val="0"/>
              </a:ext>
            </a:extLst>
          </a:blip>
          <a:srcRect l="6989" t="5077" r="6130" b="4953"/>
          <a:stretch/>
        </p:blipFill>
        <p:spPr bwMode="auto">
          <a:xfrm>
            <a:off x="8616280" y="4091281"/>
            <a:ext cx="2654081" cy="2748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438859" y="2712629"/>
            <a:ext cx="6663304"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b="1" spc="-1" dirty="0">
                <a:solidFill>
                  <a:srgbClr val="002060"/>
                </a:solidFill>
                <a:latin typeface="Times New Roman"/>
                <a:ea typeface="Calibri"/>
              </a:rPr>
              <a:t>На первом этаже зданий объектов предусматриваются медицинские помещения и изолятор. Изолятор предусматривается не проходным, размещается смежно с медицинским кабинетом с устройством между ними остекленной перегородки на высоте 1,2 м</a:t>
            </a:r>
            <a:endParaRPr lang="en-US" spc="-1" dirty="0"/>
          </a:p>
        </p:txBody>
      </p:sp>
      <p:sp>
        <p:nvSpPr>
          <p:cNvPr id="3" name="Прямоугольник 2"/>
          <p:cNvSpPr/>
          <p:nvPr/>
        </p:nvSpPr>
        <p:spPr>
          <a:xfrm>
            <a:off x="119336" y="1077004"/>
            <a:ext cx="3672408"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spc="-1" dirty="0">
                <a:solidFill>
                  <a:srgbClr val="002060"/>
                </a:solidFill>
                <a:latin typeface="Times New Roman"/>
                <a:ea typeface="Calibri"/>
              </a:rPr>
              <a:t>На объектах обеспечивается медицинское обслуживание детей</a:t>
            </a:r>
            <a:endParaRPr lang="ru-RU" dirty="0"/>
          </a:p>
        </p:txBody>
      </p:sp>
      <p:cxnSp>
        <p:nvCxnSpPr>
          <p:cNvPr id="5" name="Прямая со стрелкой 4"/>
          <p:cNvCxnSpPr>
            <a:stCxn id="3" idx="3"/>
            <a:endCxn id="379" idx="1"/>
          </p:cNvCxnSpPr>
          <p:nvPr/>
        </p:nvCxnSpPr>
        <p:spPr>
          <a:xfrm>
            <a:off x="3791744" y="1400170"/>
            <a:ext cx="799285" cy="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9" name="Прямая со стрелкой 8"/>
          <p:cNvCxnSpPr>
            <a:stCxn id="2" idx="1"/>
            <a:endCxn id="380" idx="3"/>
          </p:cNvCxnSpPr>
          <p:nvPr/>
        </p:nvCxnSpPr>
        <p:spPr>
          <a:xfrm flipH="1" flipV="1">
            <a:off x="3912294" y="3444112"/>
            <a:ext cx="1526565" cy="718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2" name="Прямоугольник 11"/>
          <p:cNvSpPr/>
          <p:nvPr/>
        </p:nvSpPr>
        <p:spPr>
          <a:xfrm>
            <a:off x="528932" y="4725144"/>
            <a:ext cx="8064895" cy="175432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ru-RU" b="1" spc="-1" dirty="0">
                <a:solidFill>
                  <a:srgbClr val="002060"/>
                </a:solidFill>
                <a:latin typeface="Times New Roman"/>
                <a:ea typeface="Calibri"/>
              </a:rPr>
              <a:t>В ДО с неполным пребыванием детей медицинские помещения не предусматриваются.</a:t>
            </a:r>
          </a:p>
          <a:p>
            <a:pPr algn="just"/>
            <a:r>
              <a:rPr lang="ru-RU" b="1" spc="-1" dirty="0">
                <a:solidFill>
                  <a:srgbClr val="002060"/>
                </a:solidFill>
                <a:latin typeface="Times New Roman"/>
                <a:ea typeface="Calibri"/>
              </a:rPr>
              <a:t>Ежедневно в каждой возрастной группе проводится утренний осмотр детей.</a:t>
            </a:r>
          </a:p>
          <a:p>
            <a:pPr algn="just"/>
            <a:r>
              <a:rPr lang="ru-RU" b="1" spc="-1" dirty="0">
                <a:solidFill>
                  <a:srgbClr val="002060"/>
                </a:solidFill>
                <a:latin typeface="Times New Roman"/>
                <a:ea typeface="Calibri"/>
              </a:rPr>
              <a:t>Оснащение медицинских помещений принимается согласно приложению 9 к</a:t>
            </a:r>
          </a:p>
          <a:p>
            <a:pPr algn="just"/>
            <a:r>
              <a:rPr lang="ru-RU" b="1" spc="-1" dirty="0">
                <a:solidFill>
                  <a:srgbClr val="002060"/>
                </a:solidFill>
                <a:latin typeface="Times New Roman"/>
                <a:ea typeface="Calibri"/>
              </a:rPr>
              <a:t>Санитарным правилам № ҚР ДСМ-59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r="3780" b="18690"/>
          <a:stretch/>
        </p:blipFill>
        <p:spPr bwMode="auto">
          <a:xfrm>
            <a:off x="119337" y="4941168"/>
            <a:ext cx="7344816" cy="19168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87488" y="242042"/>
            <a:ext cx="8712968"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b="1" dirty="0">
                <a:latin typeface="Times New Roman" pitchFamily="18" charset="0"/>
                <a:cs typeface="Times New Roman" pitchFamily="18" charset="0"/>
              </a:rPr>
              <a:t> </a:t>
            </a:r>
            <a:r>
              <a:rPr lang="ru-RU" b="1" spc="-1" dirty="0">
                <a:solidFill>
                  <a:srgbClr val="002060"/>
                </a:solidFill>
                <a:latin typeface="Times New Roman"/>
                <a:ea typeface="Calibri"/>
              </a:rPr>
              <a:t>Возрастные групповые помещения дошкольных организаций и их площади</a:t>
            </a:r>
          </a:p>
        </p:txBody>
      </p:sp>
      <p:graphicFrame>
        <p:nvGraphicFramePr>
          <p:cNvPr id="7" name="Таблица 6"/>
          <p:cNvGraphicFramePr>
            <a:graphicFrameLocks noGrp="1"/>
          </p:cNvGraphicFramePr>
          <p:nvPr>
            <p:extLst>
              <p:ext uri="{D42A27DB-BD31-4B8C-83A1-F6EECF244321}">
                <p14:modId xmlns:p14="http://schemas.microsoft.com/office/powerpoint/2010/main" val="3734096984"/>
              </p:ext>
            </p:extLst>
          </p:nvPr>
        </p:nvGraphicFramePr>
        <p:xfrm>
          <a:off x="191344" y="764704"/>
          <a:ext cx="7128792" cy="4046530"/>
        </p:xfrm>
        <a:graphic>
          <a:graphicData uri="http://schemas.openxmlformats.org/drawingml/2006/table">
            <a:tbl>
              <a:tblPr firstRow="1" firstCol="1" bandRow="1"/>
              <a:tblGrid>
                <a:gridCol w="2926557">
                  <a:extLst>
                    <a:ext uri="{9D8B030D-6E8A-4147-A177-3AD203B41FA5}">
                      <a16:colId xmlns:a16="http://schemas.microsoft.com/office/drawing/2014/main" val="20000"/>
                    </a:ext>
                  </a:extLst>
                </a:gridCol>
                <a:gridCol w="4202235">
                  <a:extLst>
                    <a:ext uri="{9D8B030D-6E8A-4147-A177-3AD203B41FA5}">
                      <a16:colId xmlns:a16="http://schemas.microsoft.com/office/drawing/2014/main" val="20001"/>
                    </a:ext>
                  </a:extLst>
                </a:gridCol>
              </a:tblGrid>
              <a:tr h="320150">
                <a:tc>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раздевальная</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2700" algn="just">
                        <a:lnSpc>
                          <a:spcPct val="115000"/>
                        </a:lnSpc>
                        <a:spcAft>
                          <a:spcPts val="100"/>
                        </a:spcAft>
                      </a:pPr>
                      <a:r>
                        <a:rPr lang="ru-RU" sz="1600" dirty="0">
                          <a:solidFill>
                            <a:srgbClr val="000000"/>
                          </a:solidFill>
                          <a:effectLst/>
                          <a:latin typeface="Times New Roman"/>
                          <a:ea typeface="Times New Roman"/>
                          <a:cs typeface="Times New Roman"/>
                        </a:rPr>
                        <a:t>из расчета не менее 0,7 м</a:t>
                      </a:r>
                      <a:r>
                        <a:rPr lang="ru-RU" sz="1600" baseline="30000" dirty="0">
                          <a:solidFill>
                            <a:srgbClr val="000000"/>
                          </a:solidFill>
                          <a:effectLst/>
                          <a:latin typeface="Times New Roman"/>
                          <a:ea typeface="Times New Roman"/>
                          <a:cs typeface="Times New Roman"/>
                        </a:rPr>
                        <a:t>2</a:t>
                      </a:r>
                      <a:r>
                        <a:rPr lang="ru-RU" sz="1600" dirty="0">
                          <a:solidFill>
                            <a:srgbClr val="000000"/>
                          </a:solidFill>
                          <a:effectLst/>
                          <a:latin typeface="Times New Roman"/>
                          <a:ea typeface="Times New Roman"/>
                          <a:cs typeface="Times New Roman"/>
                        </a:rPr>
                        <a:t> на 1 ребенка</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713114">
                <a:tc>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игровая</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2700" algn="just">
                        <a:lnSpc>
                          <a:spcPct val="115000"/>
                        </a:lnSpc>
                        <a:spcAft>
                          <a:spcPts val="100"/>
                        </a:spcAft>
                      </a:pPr>
                      <a:r>
                        <a:rPr lang="ru-RU" sz="1600" dirty="0">
                          <a:solidFill>
                            <a:srgbClr val="000000"/>
                          </a:solidFill>
                          <a:effectLst/>
                          <a:latin typeface="Times New Roman"/>
                          <a:ea typeface="Times New Roman"/>
                          <a:cs typeface="Times New Roman"/>
                        </a:rPr>
                        <a:t>из расчета для групп ясельного и дошкольного возраста не менее 2,0 м</a:t>
                      </a:r>
                      <a:r>
                        <a:rPr lang="ru-RU" sz="1600" baseline="30000" dirty="0">
                          <a:solidFill>
                            <a:srgbClr val="000000"/>
                          </a:solidFill>
                          <a:effectLst/>
                          <a:latin typeface="Times New Roman"/>
                          <a:ea typeface="Times New Roman"/>
                          <a:cs typeface="Times New Roman"/>
                        </a:rPr>
                        <a:t>2</a:t>
                      </a:r>
                      <a:r>
                        <a:rPr lang="ru-RU" sz="1600" dirty="0">
                          <a:solidFill>
                            <a:srgbClr val="000000"/>
                          </a:solidFill>
                          <a:effectLst/>
                          <a:latin typeface="Times New Roman"/>
                          <a:ea typeface="Times New Roman"/>
                          <a:cs typeface="Times New Roman"/>
                        </a:rPr>
                        <a:t> на 1 ребенка</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245638">
                <a:tc>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буфетная-раздаточная</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не</a:t>
                      </a:r>
                      <a:r>
                        <a:rPr lang="en-US" sz="1600" dirty="0">
                          <a:solidFill>
                            <a:srgbClr val="000000"/>
                          </a:solidFill>
                          <a:effectLst/>
                          <a:latin typeface="Times New Roman"/>
                          <a:ea typeface="Times New Roman"/>
                          <a:cs typeface="Times New Roman"/>
                        </a:rPr>
                        <a:t> </a:t>
                      </a:r>
                      <a:r>
                        <a:rPr lang="en-US" sz="1600" dirty="0" err="1">
                          <a:solidFill>
                            <a:srgbClr val="000000"/>
                          </a:solidFill>
                          <a:effectLst/>
                          <a:latin typeface="Times New Roman"/>
                          <a:ea typeface="Times New Roman"/>
                          <a:cs typeface="Times New Roman"/>
                        </a:rPr>
                        <a:t>менее</a:t>
                      </a:r>
                      <a:r>
                        <a:rPr lang="en-US" sz="1600" dirty="0">
                          <a:solidFill>
                            <a:srgbClr val="000000"/>
                          </a:solidFill>
                          <a:effectLst/>
                          <a:latin typeface="Times New Roman"/>
                          <a:ea typeface="Times New Roman"/>
                          <a:cs typeface="Times New Roman"/>
                        </a:rPr>
                        <a:t> 3,8 м</a:t>
                      </a:r>
                      <a:r>
                        <a:rPr lang="en-US" sz="1600" baseline="30000" dirty="0">
                          <a:solidFill>
                            <a:srgbClr val="000000"/>
                          </a:solidFill>
                          <a:effectLst/>
                          <a:latin typeface="Times New Roman"/>
                          <a:ea typeface="Times New Roman"/>
                          <a:cs typeface="Times New Roman"/>
                        </a:rPr>
                        <a:t>2</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713114">
                <a:tc>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спальня</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12700" algn="just">
                        <a:lnSpc>
                          <a:spcPct val="115000"/>
                        </a:lnSpc>
                        <a:spcAft>
                          <a:spcPts val="100"/>
                        </a:spcAft>
                      </a:pPr>
                      <a:r>
                        <a:rPr lang="ru-RU" sz="1600" dirty="0">
                          <a:solidFill>
                            <a:srgbClr val="000000"/>
                          </a:solidFill>
                          <a:effectLst/>
                          <a:latin typeface="Times New Roman"/>
                          <a:ea typeface="Times New Roman"/>
                          <a:cs typeface="Times New Roman"/>
                        </a:rPr>
                        <a:t>из расчета для групп ясельного и дошкольного возраста не менее 1,8 м</a:t>
                      </a:r>
                      <a:r>
                        <a:rPr lang="ru-RU" sz="1600" baseline="30000" dirty="0">
                          <a:solidFill>
                            <a:srgbClr val="000000"/>
                          </a:solidFill>
                          <a:effectLst/>
                          <a:latin typeface="Times New Roman"/>
                          <a:ea typeface="Times New Roman"/>
                          <a:cs typeface="Times New Roman"/>
                        </a:rPr>
                        <a:t>2</a:t>
                      </a:r>
                      <a:r>
                        <a:rPr lang="ru-RU" sz="1600" dirty="0">
                          <a:solidFill>
                            <a:srgbClr val="000000"/>
                          </a:solidFill>
                          <a:effectLst/>
                          <a:latin typeface="Times New Roman"/>
                          <a:ea typeface="Times New Roman"/>
                          <a:cs typeface="Times New Roman"/>
                        </a:rPr>
                        <a:t> на 1 ребенка</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341141">
                <a:tc gridSpan="2">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туалетная</a:t>
                      </a:r>
                      <a:r>
                        <a:rPr lang="en-US" sz="1600" dirty="0">
                          <a:solidFill>
                            <a:srgbClr val="000000"/>
                          </a:solidFill>
                          <a:effectLst/>
                          <a:latin typeface="Times New Roman"/>
                          <a:ea typeface="Times New Roman"/>
                          <a:cs typeface="Times New Roman"/>
                        </a:rPr>
                        <a:t> </a:t>
                      </a:r>
                      <a:r>
                        <a:rPr lang="en-US" sz="1600" dirty="0" err="1">
                          <a:solidFill>
                            <a:srgbClr val="000000"/>
                          </a:solidFill>
                          <a:effectLst/>
                          <a:latin typeface="Times New Roman"/>
                          <a:ea typeface="Times New Roman"/>
                          <a:cs typeface="Times New Roman"/>
                        </a:rPr>
                        <a:t>для</a:t>
                      </a:r>
                      <a:r>
                        <a:rPr lang="en-US" sz="1600" dirty="0">
                          <a:solidFill>
                            <a:srgbClr val="000000"/>
                          </a:solidFill>
                          <a:effectLst/>
                          <a:latin typeface="Times New Roman"/>
                          <a:ea typeface="Times New Roman"/>
                          <a:cs typeface="Times New Roman"/>
                        </a:rPr>
                        <a:t> </a:t>
                      </a:r>
                      <a:r>
                        <a:rPr lang="en-US" sz="1600" dirty="0" err="1">
                          <a:solidFill>
                            <a:srgbClr val="000000"/>
                          </a:solidFill>
                          <a:effectLst/>
                          <a:latin typeface="Times New Roman"/>
                          <a:ea typeface="Times New Roman"/>
                          <a:cs typeface="Times New Roman"/>
                        </a:rPr>
                        <a:t>типовых</a:t>
                      </a:r>
                      <a:r>
                        <a:rPr lang="en-US" sz="1600" dirty="0">
                          <a:solidFill>
                            <a:srgbClr val="000000"/>
                          </a:solidFill>
                          <a:effectLst/>
                          <a:latin typeface="Times New Roman"/>
                          <a:ea typeface="Times New Roman"/>
                          <a:cs typeface="Times New Roman"/>
                        </a:rPr>
                        <a:t> ДО:</a:t>
                      </a:r>
                      <a:r>
                        <a:rPr lang="en-US" sz="1600" dirty="0">
                          <a:effectLst/>
                          <a:latin typeface="Times New Roman"/>
                          <a:ea typeface="Times New Roman"/>
                          <a:cs typeface="Times New Roman"/>
                        </a:rPr>
                        <a:t> </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ru-RU"/>
                    </a:p>
                  </a:txBody>
                  <a:tcPr/>
                </a:tc>
                <a:extLst>
                  <a:ext uri="{0D108BD9-81ED-4DB2-BD59-A6C34878D82A}">
                    <a16:rowId xmlns:a16="http://schemas.microsoft.com/office/drawing/2014/main" val="10004"/>
                  </a:ext>
                </a:extLst>
              </a:tr>
              <a:tr h="333632">
                <a:tc>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для</a:t>
                      </a:r>
                      <a:r>
                        <a:rPr lang="en-US" sz="1600" dirty="0">
                          <a:solidFill>
                            <a:srgbClr val="000000"/>
                          </a:solidFill>
                          <a:effectLst/>
                          <a:latin typeface="Times New Roman"/>
                          <a:ea typeface="Times New Roman"/>
                          <a:cs typeface="Times New Roman"/>
                        </a:rPr>
                        <a:t> </a:t>
                      </a:r>
                      <a:r>
                        <a:rPr lang="en-US" sz="1600" dirty="0" err="1">
                          <a:solidFill>
                            <a:srgbClr val="000000"/>
                          </a:solidFill>
                          <a:effectLst/>
                          <a:latin typeface="Times New Roman"/>
                          <a:ea typeface="Times New Roman"/>
                          <a:cs typeface="Times New Roman"/>
                        </a:rPr>
                        <a:t>групп</a:t>
                      </a:r>
                      <a:r>
                        <a:rPr lang="en-US" sz="1600" dirty="0">
                          <a:solidFill>
                            <a:srgbClr val="000000"/>
                          </a:solidFill>
                          <a:effectLst/>
                          <a:latin typeface="Times New Roman"/>
                          <a:ea typeface="Times New Roman"/>
                          <a:cs typeface="Times New Roman"/>
                        </a:rPr>
                        <a:t> </a:t>
                      </a:r>
                      <a:r>
                        <a:rPr lang="en-US" sz="1600" dirty="0" err="1">
                          <a:solidFill>
                            <a:srgbClr val="000000"/>
                          </a:solidFill>
                          <a:effectLst/>
                          <a:latin typeface="Times New Roman"/>
                          <a:ea typeface="Times New Roman"/>
                          <a:cs typeface="Times New Roman"/>
                        </a:rPr>
                        <a:t>дошкольного</a:t>
                      </a:r>
                      <a:r>
                        <a:rPr lang="en-US" sz="1600" dirty="0">
                          <a:solidFill>
                            <a:srgbClr val="000000"/>
                          </a:solidFill>
                          <a:effectLst/>
                          <a:latin typeface="Times New Roman"/>
                          <a:ea typeface="Times New Roman"/>
                          <a:cs typeface="Times New Roman"/>
                        </a:rPr>
                        <a:t> </a:t>
                      </a:r>
                      <a:r>
                        <a:rPr lang="en-US" sz="1600" dirty="0" err="1">
                          <a:solidFill>
                            <a:srgbClr val="000000"/>
                          </a:solidFill>
                          <a:effectLst/>
                          <a:latin typeface="Times New Roman"/>
                          <a:ea typeface="Times New Roman"/>
                          <a:cs typeface="Times New Roman"/>
                        </a:rPr>
                        <a:t>возраста</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не</a:t>
                      </a:r>
                      <a:r>
                        <a:rPr lang="en-US" sz="1600" dirty="0">
                          <a:solidFill>
                            <a:srgbClr val="000000"/>
                          </a:solidFill>
                          <a:effectLst/>
                          <a:latin typeface="Times New Roman"/>
                          <a:ea typeface="Times New Roman"/>
                          <a:cs typeface="Times New Roman"/>
                        </a:rPr>
                        <a:t> </a:t>
                      </a:r>
                      <a:r>
                        <a:rPr lang="en-US" sz="1600" dirty="0" err="1">
                          <a:solidFill>
                            <a:srgbClr val="000000"/>
                          </a:solidFill>
                          <a:effectLst/>
                          <a:latin typeface="Times New Roman"/>
                          <a:ea typeface="Times New Roman"/>
                          <a:cs typeface="Times New Roman"/>
                        </a:rPr>
                        <a:t>менее</a:t>
                      </a:r>
                      <a:r>
                        <a:rPr lang="en-US" sz="1600" dirty="0">
                          <a:solidFill>
                            <a:srgbClr val="000000"/>
                          </a:solidFill>
                          <a:effectLst/>
                          <a:latin typeface="Times New Roman"/>
                          <a:ea typeface="Times New Roman"/>
                          <a:cs typeface="Times New Roman"/>
                        </a:rPr>
                        <a:t> 16 м</a:t>
                      </a:r>
                      <a:r>
                        <a:rPr lang="en-US" sz="1600" baseline="30000" dirty="0">
                          <a:solidFill>
                            <a:srgbClr val="000000"/>
                          </a:solidFill>
                          <a:effectLst/>
                          <a:latin typeface="Times New Roman"/>
                          <a:ea typeface="Times New Roman"/>
                          <a:cs typeface="Times New Roman"/>
                        </a:rPr>
                        <a:t>2</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r h="245638">
                <a:tc>
                  <a:txBody>
                    <a:bodyPr/>
                    <a:lstStyle/>
                    <a:p>
                      <a:pPr marL="12700" algn="just">
                        <a:lnSpc>
                          <a:spcPct val="115000"/>
                        </a:lnSpc>
                        <a:spcAft>
                          <a:spcPts val="100"/>
                        </a:spcAft>
                      </a:pPr>
                      <a:r>
                        <a:rPr lang="en-US" sz="1600">
                          <a:solidFill>
                            <a:srgbClr val="000000"/>
                          </a:solidFill>
                          <a:effectLst/>
                          <a:latin typeface="Times New Roman"/>
                          <a:ea typeface="Times New Roman"/>
                          <a:cs typeface="Times New Roman"/>
                        </a:rPr>
                        <a:t>ясельного возраста</a:t>
                      </a:r>
                      <a:endParaRPr lang="ru-RU" sz="160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не</a:t>
                      </a:r>
                      <a:r>
                        <a:rPr lang="en-US" sz="1600" dirty="0">
                          <a:solidFill>
                            <a:srgbClr val="000000"/>
                          </a:solidFill>
                          <a:effectLst/>
                          <a:latin typeface="Times New Roman"/>
                          <a:ea typeface="Times New Roman"/>
                          <a:cs typeface="Times New Roman"/>
                        </a:rPr>
                        <a:t> </a:t>
                      </a:r>
                      <a:r>
                        <a:rPr lang="en-US" sz="1600" dirty="0" err="1">
                          <a:solidFill>
                            <a:srgbClr val="000000"/>
                          </a:solidFill>
                          <a:effectLst/>
                          <a:latin typeface="Times New Roman"/>
                          <a:ea typeface="Times New Roman"/>
                          <a:cs typeface="Times New Roman"/>
                        </a:rPr>
                        <a:t>менее</a:t>
                      </a:r>
                      <a:r>
                        <a:rPr lang="en-US" sz="1600" dirty="0">
                          <a:solidFill>
                            <a:srgbClr val="000000"/>
                          </a:solidFill>
                          <a:effectLst/>
                          <a:latin typeface="Times New Roman"/>
                          <a:ea typeface="Times New Roman"/>
                          <a:cs typeface="Times New Roman"/>
                        </a:rPr>
                        <a:t> 12 м</a:t>
                      </a:r>
                      <a:r>
                        <a:rPr lang="en-US" sz="1600" baseline="30000" dirty="0">
                          <a:solidFill>
                            <a:srgbClr val="000000"/>
                          </a:solidFill>
                          <a:effectLst/>
                          <a:latin typeface="Times New Roman"/>
                          <a:ea typeface="Times New Roman"/>
                          <a:cs typeface="Times New Roman"/>
                        </a:rPr>
                        <a:t>2</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6"/>
                  </a:ext>
                </a:extLst>
              </a:tr>
              <a:tr h="996828">
                <a:tc>
                  <a:txBody>
                    <a:bodyPr/>
                    <a:lstStyle/>
                    <a:p>
                      <a:pPr marL="12700" algn="just">
                        <a:lnSpc>
                          <a:spcPct val="115000"/>
                        </a:lnSpc>
                        <a:spcAft>
                          <a:spcPts val="100"/>
                        </a:spcAft>
                      </a:pPr>
                      <a:r>
                        <a:rPr lang="ru-RU" sz="1600" dirty="0">
                          <a:solidFill>
                            <a:srgbClr val="000000"/>
                          </a:solidFill>
                          <a:effectLst/>
                          <a:latin typeface="Times New Roman"/>
                          <a:ea typeface="Times New Roman"/>
                          <a:cs typeface="Times New Roman"/>
                        </a:rPr>
                        <a:t>туалетная для ДО, размещенная в приспособленных зданиях, в том числе для ДО вместимостью до трех групп</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12700" algn="just">
                        <a:lnSpc>
                          <a:spcPct val="115000"/>
                        </a:lnSpc>
                        <a:spcAft>
                          <a:spcPts val="100"/>
                        </a:spcAft>
                      </a:pPr>
                      <a:r>
                        <a:rPr lang="en-US" sz="1600" dirty="0" err="1">
                          <a:solidFill>
                            <a:srgbClr val="000000"/>
                          </a:solidFill>
                          <a:effectLst/>
                          <a:latin typeface="Times New Roman"/>
                          <a:ea typeface="Times New Roman"/>
                          <a:cs typeface="Times New Roman"/>
                        </a:rPr>
                        <a:t>не</a:t>
                      </a:r>
                      <a:r>
                        <a:rPr lang="en-US" sz="1600" dirty="0">
                          <a:solidFill>
                            <a:srgbClr val="000000"/>
                          </a:solidFill>
                          <a:effectLst/>
                          <a:latin typeface="Times New Roman"/>
                          <a:ea typeface="Times New Roman"/>
                          <a:cs typeface="Times New Roman"/>
                        </a:rPr>
                        <a:t> </a:t>
                      </a:r>
                      <a:r>
                        <a:rPr lang="en-US" sz="1600" dirty="0" err="1">
                          <a:solidFill>
                            <a:srgbClr val="000000"/>
                          </a:solidFill>
                          <a:effectLst/>
                          <a:latin typeface="Times New Roman"/>
                          <a:ea typeface="Times New Roman"/>
                          <a:cs typeface="Times New Roman"/>
                        </a:rPr>
                        <a:t>менее</a:t>
                      </a:r>
                      <a:r>
                        <a:rPr lang="en-US" sz="1600" dirty="0">
                          <a:solidFill>
                            <a:srgbClr val="000000"/>
                          </a:solidFill>
                          <a:effectLst/>
                          <a:latin typeface="Times New Roman"/>
                          <a:ea typeface="Times New Roman"/>
                          <a:cs typeface="Times New Roman"/>
                        </a:rPr>
                        <a:t> 8 м</a:t>
                      </a:r>
                      <a:r>
                        <a:rPr lang="en-US" sz="1600" baseline="30000" dirty="0">
                          <a:solidFill>
                            <a:srgbClr val="000000"/>
                          </a:solidFill>
                          <a:effectLst/>
                          <a:latin typeface="Times New Roman"/>
                          <a:ea typeface="Times New Roman"/>
                          <a:cs typeface="Times New Roman"/>
                        </a:rPr>
                        <a:t>2</a:t>
                      </a:r>
                      <a:endParaRPr lang="ru-RU" sz="1600" dirty="0">
                        <a:effectLst/>
                        <a:latin typeface="Times New Roman"/>
                        <a:ea typeface="Times New Roman"/>
                        <a:cs typeface="Times New Roman"/>
                      </a:endParaRPr>
                    </a:p>
                  </a:txBody>
                  <a:tcPr marL="1720" marR="1720" marT="1720" marB="1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bl>
          </a:graphicData>
        </a:graphic>
      </p:graphicFrame>
      <p:pic>
        <p:nvPicPr>
          <p:cNvPr id="615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616"/>
          <a:stretch/>
        </p:blipFill>
        <p:spPr bwMode="auto">
          <a:xfrm>
            <a:off x="7598238" y="611374"/>
            <a:ext cx="4248472" cy="22745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2051" t="9487" r="2840" b="5407"/>
          <a:stretch/>
        </p:blipFill>
        <p:spPr bwMode="auto">
          <a:xfrm>
            <a:off x="7598698" y="2727728"/>
            <a:ext cx="4248472" cy="24359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descr="Шкаф для раздевалки 1, 2, 3, 4, 5 секционный на металлических ножках купить  для детского сада, ДОУ от компании ДетсадЯр"/>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18"/>
          <a:stretch/>
        </p:blipFill>
        <p:spPr bwMode="auto">
          <a:xfrm>
            <a:off x="7598698" y="4995152"/>
            <a:ext cx="4213147" cy="1987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Прямоугольник 385_0"/>
          <p:cNvSpPr/>
          <p:nvPr/>
        </p:nvSpPr>
        <p:spPr>
          <a:xfrm>
            <a:off x="914400" y="914400"/>
            <a:ext cx="9598320" cy="4797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8000"/>
              </a:lnSpc>
            </a:pPr>
            <a:r>
              <a:rPr lang="ru-RU" sz="1400" b="1" strike="noStrike" spc="-1">
                <a:solidFill>
                  <a:srgbClr val="000000"/>
                </a:solidFill>
                <a:latin typeface="Calibri"/>
                <a:ea typeface="Calibri"/>
              </a:rPr>
              <a:t>    </a:t>
            </a:r>
            <a:r>
              <a:rPr lang="ru-RU" sz="1800" b="1" strike="noStrike" spc="-1">
                <a:solidFill>
                  <a:srgbClr val="000000"/>
                </a:solidFill>
                <a:latin typeface="Calibri"/>
                <a:ea typeface="Calibri"/>
              </a:rPr>
              <a:t> </a:t>
            </a:r>
            <a:endParaRPr lang="en-US" sz="1800" b="0" strike="noStrike" spc="-1">
              <a:latin typeface="Arial"/>
            </a:endParaRPr>
          </a:p>
        </p:txBody>
      </p:sp>
      <p:sp>
        <p:nvSpPr>
          <p:cNvPr id="390" name="Прямоугольник 386_0"/>
          <p:cNvSpPr/>
          <p:nvPr/>
        </p:nvSpPr>
        <p:spPr>
          <a:xfrm>
            <a:off x="228600" y="914400"/>
            <a:ext cx="9141120" cy="525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p:txBody>
      </p:sp>
      <p:sp>
        <p:nvSpPr>
          <p:cNvPr id="391" name="Прямоугольник 387_0"/>
          <p:cNvSpPr/>
          <p:nvPr/>
        </p:nvSpPr>
        <p:spPr>
          <a:xfrm>
            <a:off x="1271520" y="569160"/>
            <a:ext cx="7991280" cy="5279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8000"/>
              </a:lnSpc>
            </a:pPr>
            <a:r>
              <a:rPr lang="ru-RU" sz="1400" b="1" strike="noStrike" spc="-1">
                <a:solidFill>
                  <a:srgbClr val="002060"/>
                </a:solidFill>
                <a:latin typeface="Times New Roman"/>
                <a:ea typeface="Calibri"/>
              </a:rPr>
              <a:t>     </a:t>
            </a:r>
            <a:endParaRPr lang="en-US" sz="1400" b="0" strike="noStrike" spc="-1">
              <a:latin typeface="Arial"/>
            </a:endParaRPr>
          </a:p>
          <a:p>
            <a:pPr algn="just">
              <a:lnSpc>
                <a:spcPct val="108000"/>
              </a:lnSpc>
            </a:pPr>
            <a:r>
              <a:rPr lang="ru-RU" sz="1800" b="1" strike="noStrike" spc="-1">
                <a:solidFill>
                  <a:srgbClr val="002060"/>
                </a:solidFill>
                <a:latin typeface="Times New Roman"/>
                <a:ea typeface="Calibri"/>
              </a:rPr>
              <a:t>     </a:t>
            </a: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r>
              <a:rPr lang="ru-RU" sz="1800" b="1" strike="noStrike" spc="-1">
                <a:solidFill>
                  <a:srgbClr val="002060"/>
                </a:solidFill>
                <a:latin typeface="Times New Roman"/>
                <a:ea typeface="Times New Roman"/>
              </a:rPr>
              <a:t>     </a:t>
            </a: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endParaRPr lang="en-US" sz="1800" b="0" strike="noStrike" spc="-1">
              <a:latin typeface="Arial"/>
            </a:endParaRPr>
          </a:p>
          <a:p>
            <a:pPr algn="just">
              <a:lnSpc>
                <a:spcPct val="108000"/>
              </a:lnSpc>
            </a:pPr>
            <a:r>
              <a:rPr lang="ru-RU" sz="1800" b="1" strike="noStrike" spc="-1">
                <a:solidFill>
                  <a:srgbClr val="002060"/>
                </a:solidFill>
                <a:latin typeface="Times New Roman"/>
                <a:ea typeface="Calibri"/>
              </a:rPr>
              <a:t>     </a:t>
            </a:r>
            <a:endParaRPr lang="en-US" sz="1800" b="0" strike="noStrike" spc="-1">
              <a:latin typeface="Arial"/>
            </a:endParaRPr>
          </a:p>
        </p:txBody>
      </p:sp>
      <p:pic>
        <p:nvPicPr>
          <p:cNvPr id="392" name="Рисунок 391"/>
          <p:cNvPicPr/>
          <p:nvPr/>
        </p:nvPicPr>
        <p:blipFill>
          <a:blip r:embed="rId2"/>
          <a:stretch/>
        </p:blipFill>
        <p:spPr>
          <a:xfrm>
            <a:off x="7746253" y="440812"/>
            <a:ext cx="4254403" cy="3319878"/>
          </a:xfrm>
          <a:prstGeom prst="rect">
            <a:avLst/>
          </a:prstGeom>
          <a:ln>
            <a:noFill/>
          </a:ln>
          <a:effectLst>
            <a:softEdge rad="112500"/>
          </a:effectLst>
        </p:spPr>
      </p:pic>
      <p:sp>
        <p:nvSpPr>
          <p:cNvPr id="393" name="Стрелка вправо 19_9"/>
          <p:cNvSpPr/>
          <p:nvPr/>
        </p:nvSpPr>
        <p:spPr>
          <a:xfrm>
            <a:off x="335361" y="457200"/>
            <a:ext cx="7344816" cy="3200040"/>
          </a:xfrm>
          <a:prstGeom prst="rightArrow">
            <a:avLst>
              <a:gd name="adj1" fmla="val 50000"/>
              <a:gd name="adj2" fmla="val 50000"/>
            </a:avLst>
          </a:prstGeom>
          <a:solidFill>
            <a:srgbClr val="FFDE59"/>
          </a:solidFill>
          <a:ln cap="rnd">
            <a:solidFill>
              <a:srgbClr val="43729D"/>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oAutofit/>
          </a:bodyPr>
          <a:lstStyle/>
          <a:p>
            <a:pPr algn="just">
              <a:lnSpc>
                <a:spcPct val="108000"/>
              </a:lnSpc>
            </a:pPr>
            <a:r>
              <a:rPr lang="ru-RU" sz="1600" b="1" strike="noStrike" spc="-1" dirty="0">
                <a:solidFill>
                  <a:srgbClr val="002060"/>
                </a:solidFill>
                <a:latin typeface="Times New Roman"/>
                <a:ea typeface="Calibri"/>
              </a:rPr>
              <a:t>В помещениях с </a:t>
            </a:r>
            <a:r>
              <a:rPr lang="ru-RU" sz="1600" b="1" i="1" strike="noStrike" spc="-1" dirty="0">
                <a:solidFill>
                  <a:srgbClr val="002060"/>
                </a:solidFill>
                <a:latin typeface="Times New Roman"/>
                <a:ea typeface="Calibri"/>
              </a:rPr>
              <a:t>влажным режимом работы (</a:t>
            </a:r>
            <a:r>
              <a:rPr lang="ru-RU" sz="1600" b="1" strike="noStrike" spc="-1" dirty="0">
                <a:solidFill>
                  <a:srgbClr val="002060"/>
                </a:solidFill>
                <a:latin typeface="Times New Roman"/>
                <a:ea typeface="Calibri"/>
              </a:rPr>
              <a:t>медицинского назначения, пищеблок, санитарные узлы, прачечные, моечные) с</a:t>
            </a:r>
            <a:r>
              <a:rPr lang="ru-RU" sz="1600" b="1" i="1" strike="noStrike" spc="-1" dirty="0">
                <a:solidFill>
                  <a:srgbClr val="002060"/>
                </a:solidFill>
                <a:latin typeface="Times New Roman"/>
                <a:ea typeface="Calibri"/>
              </a:rPr>
              <a:t>тены облицовывают плиткой или другими материалами на высоту не менее 1,5 м, в душевых на высоту не менее 1,8 </a:t>
            </a:r>
            <a:r>
              <a:rPr lang="ru-RU" sz="1600" b="1" strike="noStrike" spc="-1" dirty="0">
                <a:solidFill>
                  <a:srgbClr val="002060"/>
                </a:solidFill>
                <a:latin typeface="Times New Roman"/>
                <a:ea typeface="Calibri"/>
              </a:rPr>
              <a:t>м, допускающими уборку влажным способом с применением моющих и дезинфицирующих средств</a:t>
            </a:r>
            <a:endParaRPr lang="en-US" sz="1600" b="0" strike="noStrike" spc="-1" dirty="0">
              <a:latin typeface="Arial"/>
            </a:endParaRPr>
          </a:p>
        </p:txBody>
      </p:sp>
      <p:pic>
        <p:nvPicPr>
          <p:cNvPr id="395" name="Рисунок 394"/>
          <p:cNvPicPr/>
          <p:nvPr/>
        </p:nvPicPr>
        <p:blipFill>
          <a:blip r:embed="rId3"/>
          <a:stretch/>
        </p:blipFill>
        <p:spPr>
          <a:xfrm>
            <a:off x="408130" y="3657240"/>
            <a:ext cx="3600400" cy="2620471"/>
          </a:xfrm>
          <a:prstGeom prst="rect">
            <a:avLst/>
          </a:prstGeom>
          <a:ln>
            <a:noFill/>
          </a:ln>
          <a:effectLst>
            <a:softEdge rad="112500"/>
          </a:effectLst>
        </p:spPr>
      </p:pic>
      <p:sp>
        <p:nvSpPr>
          <p:cNvPr id="2" name="Стрелка влево 1"/>
          <p:cNvSpPr/>
          <p:nvPr/>
        </p:nvSpPr>
        <p:spPr>
          <a:xfrm>
            <a:off x="4151784" y="3741807"/>
            <a:ext cx="7776864" cy="2326620"/>
          </a:xfrm>
          <a:prstGeom prst="leftArrow">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8000"/>
              </a:lnSpc>
            </a:pPr>
            <a:r>
              <a:rPr lang="ru-RU" sz="1600" b="1" spc="-1" dirty="0">
                <a:solidFill>
                  <a:srgbClr val="002060"/>
                </a:solidFill>
                <a:latin typeface="Times New Roman"/>
                <a:ea typeface="Calibri"/>
              </a:rPr>
              <a:t>Полы в помещениях имеют дощатое или паркетное покрытие. Допускается покрытие полов синтетическими полимерными материалами, утепленным линолеумом, допускающими обработку влажным способом и дезинфекцию</a:t>
            </a:r>
            <a:endParaRPr lang="en-US" sz="1600" spc="-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Прямоугольник 392_0"/>
          <p:cNvSpPr/>
          <p:nvPr/>
        </p:nvSpPr>
        <p:spPr>
          <a:xfrm>
            <a:off x="4800600" y="457200"/>
            <a:ext cx="8912520" cy="5483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8000"/>
              </a:lnSpc>
            </a:pPr>
            <a:r>
              <a:rPr lang="ru-RU" sz="1400" b="1" strike="noStrike" spc="-1">
                <a:solidFill>
                  <a:srgbClr val="000000"/>
                </a:solidFill>
                <a:latin typeface="Calibri"/>
                <a:ea typeface="Calibri"/>
              </a:rPr>
              <a:t>    </a:t>
            </a:r>
            <a:r>
              <a:rPr lang="ru-RU" sz="1800" b="1" strike="noStrike" spc="-1">
                <a:solidFill>
                  <a:srgbClr val="000000"/>
                </a:solidFill>
                <a:latin typeface="Calibri"/>
                <a:ea typeface="Calibri"/>
              </a:rPr>
              <a:t> </a:t>
            </a:r>
            <a:endParaRPr lang="en-US" sz="1800" b="0" strike="noStrike" spc="-1">
              <a:latin typeface="Arial"/>
            </a:endParaRPr>
          </a:p>
        </p:txBody>
      </p:sp>
      <p:pic>
        <p:nvPicPr>
          <p:cNvPr id="410" name="Рисунок 409"/>
          <p:cNvPicPr/>
          <p:nvPr/>
        </p:nvPicPr>
        <p:blipFill>
          <a:blip r:embed="rId2"/>
          <a:stretch/>
        </p:blipFill>
        <p:spPr>
          <a:xfrm>
            <a:off x="7995212" y="193703"/>
            <a:ext cx="3747656" cy="2092297"/>
          </a:xfrm>
          <a:prstGeom prst="rect">
            <a:avLst/>
          </a:prstGeom>
          <a:ln>
            <a:noFill/>
          </a:ln>
          <a:effectLst>
            <a:softEdge rad="112500"/>
          </a:effectLst>
        </p:spPr>
      </p:pic>
      <p:pic>
        <p:nvPicPr>
          <p:cNvPr id="412" name="Рисунок 411"/>
          <p:cNvPicPr/>
          <p:nvPr/>
        </p:nvPicPr>
        <p:blipFill>
          <a:blip r:embed="rId3"/>
          <a:stretch/>
        </p:blipFill>
        <p:spPr>
          <a:xfrm>
            <a:off x="8184232" y="3590967"/>
            <a:ext cx="3558636" cy="1994902"/>
          </a:xfrm>
          <a:prstGeom prst="rect">
            <a:avLst/>
          </a:prstGeom>
          <a:ln>
            <a:noFill/>
          </a:ln>
          <a:effectLst>
            <a:softEdge rad="112500"/>
          </a:effectLst>
        </p:spPr>
      </p:pic>
      <p:sp>
        <p:nvSpPr>
          <p:cNvPr id="415" name="Стрелка вправо 19_12"/>
          <p:cNvSpPr/>
          <p:nvPr/>
        </p:nvSpPr>
        <p:spPr>
          <a:xfrm>
            <a:off x="623392" y="4053098"/>
            <a:ext cx="7776864" cy="1070640"/>
          </a:xfrm>
          <a:prstGeom prst="rightArrow">
            <a:avLst>
              <a:gd name="adj1" fmla="val 50000"/>
              <a:gd name="adj2" fmla="val 50000"/>
            </a:avLst>
          </a:prstGeom>
          <a:solidFill>
            <a:schemeClr val="accent6">
              <a:lumMod val="40000"/>
              <a:lumOff val="60000"/>
            </a:schemeClr>
          </a:solidFill>
          <a:ln cap="rnd">
            <a:solidFill>
              <a:srgbClr val="43729D"/>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oAutofit/>
          </a:bodyPr>
          <a:lstStyle/>
          <a:p>
            <a:pPr algn="just">
              <a:lnSpc>
                <a:spcPct val="108000"/>
              </a:lnSpc>
            </a:pPr>
            <a:r>
              <a:rPr lang="ru-RU" sz="1400" b="1" strike="noStrike" spc="-1" dirty="0">
                <a:solidFill>
                  <a:srgbClr val="002060"/>
                </a:solidFill>
                <a:latin typeface="Times New Roman"/>
                <a:ea typeface="Calibri"/>
              </a:rPr>
              <a:t>Допускается организация дневного сна детей дошкольного возраста (3-6 лет) на стационарных двухъярусных кроватях </a:t>
            </a:r>
            <a:endParaRPr lang="en-US" sz="1400" b="0" strike="noStrike" spc="-1" dirty="0">
              <a:latin typeface="Arial"/>
            </a:endParaRPr>
          </a:p>
        </p:txBody>
      </p:sp>
      <p:sp>
        <p:nvSpPr>
          <p:cNvPr id="418" name="Стрелка вправо 19_17"/>
          <p:cNvSpPr/>
          <p:nvPr/>
        </p:nvSpPr>
        <p:spPr>
          <a:xfrm>
            <a:off x="479377" y="548680"/>
            <a:ext cx="7416823" cy="1247502"/>
          </a:xfrm>
          <a:prstGeom prst="rightArrow">
            <a:avLst>
              <a:gd name="adj1" fmla="val 50000"/>
              <a:gd name="adj2" fmla="val 50000"/>
            </a:avLst>
          </a:prstGeom>
          <a:solidFill>
            <a:srgbClr val="FFFF00"/>
          </a:solidFill>
          <a:ln cap="rnd">
            <a:solidFill>
              <a:srgbClr val="43729D"/>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oAutofit/>
          </a:bodyPr>
          <a:lstStyle/>
          <a:p>
            <a:pPr>
              <a:lnSpc>
                <a:spcPct val="100000"/>
              </a:lnSpc>
            </a:pPr>
            <a:r>
              <a:rPr lang="ru-RU" b="1" spc="-1" dirty="0">
                <a:solidFill>
                  <a:srgbClr val="002060"/>
                </a:solidFill>
                <a:latin typeface="Times New Roman"/>
                <a:ea typeface="Calibri"/>
              </a:rPr>
              <a:t>Спальные помещения объектов оборудуются индивидуальными стационарными кроватями</a:t>
            </a:r>
            <a:endParaRPr lang="en-US" spc="-1" dirty="0"/>
          </a:p>
        </p:txBody>
      </p:sp>
      <p:pic>
        <p:nvPicPr>
          <p:cNvPr id="421" name="Рисунок 420"/>
          <p:cNvPicPr/>
          <p:nvPr/>
        </p:nvPicPr>
        <p:blipFill>
          <a:blip r:embed="rId4"/>
          <a:stretch/>
        </p:blipFill>
        <p:spPr>
          <a:xfrm>
            <a:off x="695400" y="1796182"/>
            <a:ext cx="2992320" cy="2181600"/>
          </a:xfrm>
          <a:prstGeom prst="rect">
            <a:avLst/>
          </a:prstGeom>
          <a:ln>
            <a:noFill/>
          </a:ln>
          <a:effectLst>
            <a:softEdge rad="112500"/>
          </a:effectLst>
        </p:spPr>
      </p:pic>
      <p:sp>
        <p:nvSpPr>
          <p:cNvPr id="2" name="Стрелка влево 1"/>
          <p:cNvSpPr/>
          <p:nvPr/>
        </p:nvSpPr>
        <p:spPr>
          <a:xfrm>
            <a:off x="4067460" y="2286000"/>
            <a:ext cx="7789180" cy="1503040"/>
          </a:xfrm>
          <a:prstGeom prst="lef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ru-RU" b="1" spc="-1" dirty="0">
                <a:solidFill>
                  <a:srgbClr val="002060"/>
                </a:solidFill>
                <a:latin typeface="Times New Roman"/>
                <a:ea typeface="Calibri"/>
              </a:rPr>
              <a:t>В группах ясельного возраста (от 1-2 лет)   спальные помещения оборудуются манежами или стационарными кроватями</a:t>
            </a:r>
            <a:endParaRPr lang="en-US" spc="-1" dirty="0"/>
          </a:p>
        </p:txBody>
      </p:sp>
      <p:sp>
        <p:nvSpPr>
          <p:cNvPr id="4" name="Стрелка влево 3"/>
          <p:cNvSpPr/>
          <p:nvPr/>
        </p:nvSpPr>
        <p:spPr>
          <a:xfrm>
            <a:off x="4085448" y="5445844"/>
            <a:ext cx="7789180" cy="1196752"/>
          </a:xfrm>
          <a:prstGeom prst="lef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spc="-1" dirty="0">
                <a:solidFill>
                  <a:srgbClr val="002060"/>
                </a:solidFill>
                <a:latin typeface="Times New Roman"/>
                <a:ea typeface="Calibri"/>
              </a:rPr>
              <a:t>Раскладных кроватях с твердым ложем или на трансформируемых (встроенных откидных, выдвижных, </a:t>
            </a:r>
            <a:r>
              <a:rPr lang="ru-RU" sz="1600" b="1" spc="-1" dirty="0" err="1">
                <a:solidFill>
                  <a:srgbClr val="002060"/>
                </a:solidFill>
                <a:latin typeface="Times New Roman"/>
                <a:ea typeface="Calibri"/>
              </a:rPr>
              <a:t>выкатных</a:t>
            </a:r>
            <a:r>
              <a:rPr lang="ru-RU" sz="1600" b="1" spc="-1" dirty="0">
                <a:solidFill>
                  <a:srgbClr val="002060"/>
                </a:solidFill>
                <a:latin typeface="Times New Roman"/>
                <a:ea typeface="Calibri"/>
              </a:rPr>
              <a:t>) кроватях</a:t>
            </a:r>
          </a:p>
        </p:txBody>
      </p:sp>
      <p:pic>
        <p:nvPicPr>
          <p:cNvPr id="7170" name="Picture 2" descr="Какую выбрать кровать для детского сад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084" y="4898613"/>
            <a:ext cx="2778951" cy="2084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5640" y="332656"/>
            <a:ext cx="5619340" cy="536095"/>
          </a:xfrm>
        </p:spPr>
        <p:style>
          <a:lnRef idx="2">
            <a:schemeClr val="accent5"/>
          </a:lnRef>
          <a:fillRef idx="1">
            <a:schemeClr val="lt1"/>
          </a:fillRef>
          <a:effectRef idx="0">
            <a:schemeClr val="accent5"/>
          </a:effectRef>
          <a:fontRef idx="minor">
            <a:schemeClr val="dk1"/>
          </a:fontRef>
        </p:style>
        <p:txBody>
          <a:bodyPr>
            <a:normAutofit/>
          </a:bodyPr>
          <a:lstStyle/>
          <a:p>
            <a:pPr algn="ctr"/>
            <a:r>
              <a:rPr lang="en-US" sz="2400" b="1" dirty="0" err="1">
                <a:solidFill>
                  <a:srgbClr val="00002E"/>
                </a:solidFill>
                <a:latin typeface="Times New Roman" panose="02020603050405020304" pitchFamily="18" charset="0"/>
                <a:ea typeface="Nunito Semi Bold" pitchFamily="34" charset="-122"/>
                <a:cs typeface="Times New Roman" panose="02020603050405020304" pitchFamily="18" charset="0"/>
              </a:rPr>
              <a:t>Инженерные</a:t>
            </a:r>
            <a:r>
              <a:rPr lang="en-US" sz="2400" dirty="0">
                <a:solidFill>
                  <a:srgbClr val="00002E"/>
                </a:solidFill>
                <a:latin typeface="Times New Roman" panose="02020603050405020304" pitchFamily="18" charset="0"/>
                <a:ea typeface="Nunito Semi Bold" pitchFamily="34" charset="-122"/>
                <a:cs typeface="Times New Roman" panose="02020603050405020304" pitchFamily="18" charset="0"/>
              </a:rPr>
              <a:t> </a:t>
            </a:r>
            <a:r>
              <a:rPr lang="en-US" sz="2400" b="1" dirty="0" err="1">
                <a:solidFill>
                  <a:srgbClr val="00002E"/>
                </a:solidFill>
                <a:latin typeface="Times New Roman" panose="02020603050405020304" pitchFamily="18" charset="0"/>
                <a:ea typeface="Nunito Semi Bold" pitchFamily="34" charset="-122"/>
                <a:cs typeface="Times New Roman" panose="02020603050405020304" pitchFamily="18" charset="0"/>
              </a:rPr>
              <a:t>сети</a:t>
            </a:r>
            <a:r>
              <a:rPr lang="en-US" sz="2400" dirty="0">
                <a:solidFill>
                  <a:srgbClr val="00002E"/>
                </a:solidFill>
                <a:latin typeface="Times New Roman" panose="02020603050405020304" pitchFamily="18" charset="0"/>
                <a:ea typeface="Nunito Semi Bold" pitchFamily="34" charset="-122"/>
                <a:cs typeface="Times New Roman" panose="02020603050405020304" pitchFamily="18" charset="0"/>
              </a:rPr>
              <a:t> </a:t>
            </a:r>
            <a:endParaRPr lang="ru-RU" sz="1400" dirty="0">
              <a:solidFill>
                <a:srgbClr val="002060"/>
              </a:solidFill>
              <a:latin typeface="Times New Roman" pitchFamily="18" charset="0"/>
              <a:cs typeface="Times New Roman" pitchFamily="18" charset="0"/>
            </a:endParaRPr>
          </a:p>
        </p:txBody>
      </p:sp>
      <p:sp>
        <p:nvSpPr>
          <p:cNvPr id="3" name="Объект 2"/>
          <p:cNvSpPr>
            <a:spLocks noGrp="1"/>
          </p:cNvSpPr>
          <p:nvPr>
            <p:ph idx="4294967295"/>
          </p:nvPr>
        </p:nvSpPr>
        <p:spPr>
          <a:xfrm>
            <a:off x="551384" y="2060848"/>
            <a:ext cx="4736832" cy="3880773"/>
          </a:xfrm>
          <a:prstGeom prst="rect">
            <a:avLst/>
          </a:prstGeom>
        </p:spPr>
        <p:style>
          <a:lnRef idx="1">
            <a:schemeClr val="accent5"/>
          </a:lnRef>
          <a:fillRef idx="2">
            <a:schemeClr val="accent5"/>
          </a:fillRef>
          <a:effectRef idx="1">
            <a:schemeClr val="accent5"/>
          </a:effectRef>
          <a:fontRef idx="minor">
            <a:schemeClr val="dk1"/>
          </a:fontRef>
        </p:style>
        <p:txBody>
          <a:bodyPr>
            <a:normAutofit/>
          </a:bodyPr>
          <a:lstStyle/>
          <a:p>
            <a:pPr marL="342900" indent="-342900">
              <a:buFont typeface="Wingdings" pitchFamily="2" charset="2"/>
              <a:buChar char="Ø"/>
            </a:pPr>
            <a:r>
              <a:rPr lang="en-US" sz="2000" b="1" dirty="0" err="1">
                <a:solidFill>
                  <a:schemeClr val="tx1"/>
                </a:solidFill>
                <a:latin typeface="Times New Roman" panose="02020603050405020304" pitchFamily="18" charset="0"/>
                <a:ea typeface="Nunito Semi Bold" pitchFamily="34" charset="-122"/>
                <a:cs typeface="Times New Roman" panose="02020603050405020304" pitchFamily="18" charset="0"/>
              </a:rPr>
              <a:t>Водоснабжение</a:t>
            </a:r>
            <a:endParaRPr lang="en-US" sz="2000" b="1"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Объекты</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питания</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должны</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быть</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оборудованы</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централизованными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системами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холодного</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и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горячего</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водоснабжения</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При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отсутствии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централизованной</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системы</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допускается</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использование</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нецентрализованных</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или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автономных</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систем</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питьевого</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водоснабжения</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а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также</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привозной</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питьевой</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воды</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p>
        </p:txBody>
      </p:sp>
      <p:sp>
        <p:nvSpPr>
          <p:cNvPr id="6" name="Объект 2"/>
          <p:cNvSpPr txBox="1">
            <a:spLocks/>
          </p:cNvSpPr>
          <p:nvPr/>
        </p:nvSpPr>
        <p:spPr>
          <a:xfrm>
            <a:off x="6168008" y="2060848"/>
            <a:ext cx="4463409" cy="3880773"/>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Wingdings" pitchFamily="2" charset="2"/>
              <a:buChar char="Ø"/>
            </a:pPr>
            <a:r>
              <a:rPr lang="en-US" sz="2000" b="1" dirty="0" err="1">
                <a:solidFill>
                  <a:schemeClr val="tx1"/>
                </a:solidFill>
                <a:latin typeface="Times New Roman" panose="02020603050405020304" pitchFamily="18" charset="0"/>
                <a:ea typeface="Nunito Semi Bold" pitchFamily="34" charset="-122"/>
                <a:cs typeface="Times New Roman" panose="02020603050405020304" pitchFamily="18" charset="0"/>
              </a:rPr>
              <a:t>Вод</a:t>
            </a:r>
            <a:r>
              <a:rPr lang="ru-RU" sz="2000" b="1" dirty="0" err="1">
                <a:solidFill>
                  <a:schemeClr val="tx1"/>
                </a:solidFill>
                <a:latin typeface="Times New Roman" panose="02020603050405020304" pitchFamily="18" charset="0"/>
                <a:ea typeface="Nunito Semi Bold" pitchFamily="34" charset="-122"/>
                <a:cs typeface="Times New Roman" panose="02020603050405020304" pitchFamily="18" charset="0"/>
              </a:rPr>
              <a:t>оотведение</a:t>
            </a:r>
            <a:endParaRPr lang="ru-RU" sz="2000" b="1" dirty="0">
              <a:solidFill>
                <a:schemeClr val="tx1"/>
              </a:solidFill>
              <a:latin typeface="Times New Roman" panose="02020603050405020304" pitchFamily="18" charset="0"/>
              <a:ea typeface="Nunito Semi Bold" pitchFamily="34" charset="-122"/>
              <a:cs typeface="Times New Roman" panose="02020603050405020304" pitchFamily="18" charset="0"/>
            </a:endParaRPr>
          </a:p>
          <a:p>
            <a:pPr marL="0" indent="0" algn="just">
              <a:buNone/>
            </a:pP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Для</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производственных</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и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бытовых</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сточных</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вод</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оборудуются</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раздельными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системами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водоотведения</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с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самостоятельными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выпусками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в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наружные</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сети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водоотведения</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При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отсутствии</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централизованной</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системы</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предусматриваются</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автономные</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системы</a:t>
            </a:r>
            <a:r>
              <a:rPr lang="en-US" sz="2000" dirty="0">
                <a:solidFill>
                  <a:schemeClr val="tx1"/>
                </a:solidFill>
                <a:latin typeface="Times New Roman" panose="02020603050405020304" pitchFamily="18" charset="0"/>
                <a:ea typeface="PT Sans" pitchFamily="34" charset="-122"/>
                <a:cs typeface="Times New Roman" panose="02020603050405020304" pitchFamily="18" charset="0"/>
              </a:rPr>
              <a:t> </a:t>
            </a:r>
            <a:r>
              <a:rPr lang="en-US" sz="2000" dirty="0" err="1">
                <a:solidFill>
                  <a:schemeClr val="tx1"/>
                </a:solidFill>
                <a:latin typeface="Times New Roman" panose="02020603050405020304" pitchFamily="18" charset="0"/>
                <a:ea typeface="PT Sans" pitchFamily="34" charset="-122"/>
                <a:cs typeface="Times New Roman" panose="02020603050405020304" pitchFamily="18" charset="0"/>
              </a:rPr>
              <a:t>водоотведения</a:t>
            </a:r>
            <a:endParaRPr lang="ru-RU"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530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1155713" y="476672"/>
            <a:ext cx="5460775" cy="936104"/>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gn="ctr">
              <a:lnSpc>
                <a:spcPts val="3708"/>
              </a:lnSpc>
            </a:pPr>
            <a:r>
              <a:rPr lang="en-US" sz="2400" b="1" dirty="0">
                <a:latin typeface="Times New Roman" panose="02020603050405020304" pitchFamily="18" charset="0"/>
                <a:ea typeface="Corben" pitchFamily="34" charset="-122"/>
                <a:cs typeface="Times New Roman" panose="02020603050405020304" pitchFamily="18" charset="0"/>
              </a:rPr>
              <a:t>Теплоснабжение, освещение и вентиляция</a:t>
            </a:r>
            <a:endParaRPr lang="en-US" sz="2400" b="1" dirty="0">
              <a:latin typeface="Times New Roman" panose="02020603050405020304" pitchFamily="18" charset="0"/>
              <a:cs typeface="Times New Roman" panose="02020603050405020304" pitchFamily="18" charset="0"/>
            </a:endParaRPr>
          </a:p>
        </p:txBody>
      </p:sp>
      <p:sp>
        <p:nvSpPr>
          <p:cNvPr id="4" name="Shape 1"/>
          <p:cNvSpPr/>
          <p:nvPr/>
        </p:nvSpPr>
        <p:spPr>
          <a:xfrm>
            <a:off x="532805" y="1907878"/>
            <a:ext cx="342503" cy="342503"/>
          </a:xfrm>
          <a:prstGeom prst="roundRect">
            <a:avLst>
              <a:gd name="adj" fmla="val 18670"/>
            </a:avLst>
          </a:prstGeom>
          <a:solidFill>
            <a:srgbClr val="D2D9F9"/>
          </a:solidFill>
          <a:ln w="7620">
            <a:solidFill>
              <a:srgbClr val="B8BFDF"/>
            </a:solidFill>
            <a:prstDash val="solid"/>
          </a:ln>
        </p:spPr>
      </p:sp>
      <p:sp>
        <p:nvSpPr>
          <p:cNvPr id="5" name="Text 2"/>
          <p:cNvSpPr/>
          <p:nvPr/>
        </p:nvSpPr>
        <p:spPr>
          <a:xfrm>
            <a:off x="670322" y="1964928"/>
            <a:ext cx="67468" cy="228402"/>
          </a:xfrm>
          <a:prstGeom prst="rect">
            <a:avLst/>
          </a:prstGeom>
          <a:noFill/>
          <a:ln/>
        </p:spPr>
        <p:txBody>
          <a:bodyPr wrap="none" lIns="0" tIns="0" rIns="0" bIns="0" rtlCol="0" anchor="t"/>
          <a:lstStyle/>
          <a:p>
            <a:pPr algn="ctr">
              <a:lnSpc>
                <a:spcPts val="1792"/>
              </a:lnSpc>
            </a:pPr>
            <a:r>
              <a:rPr lang="en-US" dirty="0">
                <a:latin typeface="Times New Roman" panose="02020603050405020304" pitchFamily="18" charset="0"/>
                <a:ea typeface="Corben" pitchFamily="34" charset="-122"/>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6" name="Text 3"/>
          <p:cNvSpPr/>
          <p:nvPr/>
        </p:nvSpPr>
        <p:spPr>
          <a:xfrm>
            <a:off x="1027509" y="1907878"/>
            <a:ext cx="1903115" cy="237828"/>
          </a:xfrm>
          <a:prstGeom prst="rect">
            <a:avLst/>
          </a:prstGeom>
          <a:noFill/>
          <a:ln/>
        </p:spPr>
        <p:txBody>
          <a:bodyPr wrap="none" lIns="0" tIns="0" rIns="0" bIns="0" rtlCol="0" anchor="t"/>
          <a:lstStyle/>
          <a:p>
            <a:pPr>
              <a:lnSpc>
                <a:spcPts val="1833"/>
              </a:lnSpc>
            </a:pPr>
            <a:r>
              <a:rPr lang="en-US" b="1" dirty="0">
                <a:latin typeface="Times New Roman" panose="02020603050405020304" pitchFamily="18" charset="0"/>
                <a:ea typeface="Corben" pitchFamily="34" charset="-122"/>
                <a:cs typeface="Times New Roman" panose="02020603050405020304" pitchFamily="18" charset="0"/>
              </a:rPr>
              <a:t>Теплоснабжение</a:t>
            </a:r>
            <a:endParaRPr lang="en-US" b="1" dirty="0">
              <a:latin typeface="Times New Roman" panose="02020603050405020304" pitchFamily="18" charset="0"/>
              <a:cs typeface="Times New Roman" panose="02020603050405020304" pitchFamily="18" charset="0"/>
            </a:endParaRPr>
          </a:p>
        </p:txBody>
      </p:sp>
      <p:sp>
        <p:nvSpPr>
          <p:cNvPr id="7" name="Text 4"/>
          <p:cNvSpPr/>
          <p:nvPr/>
        </p:nvSpPr>
        <p:spPr>
          <a:xfrm>
            <a:off x="1027509" y="2236986"/>
            <a:ext cx="2706390" cy="2200126"/>
          </a:xfrm>
          <a:prstGeom prst="rect">
            <a:avLst/>
          </a:prstGeom>
          <a:ln/>
        </p:spPr>
        <p:style>
          <a:lnRef idx="2">
            <a:schemeClr val="accent3"/>
          </a:lnRef>
          <a:fillRef idx="1">
            <a:schemeClr val="lt1"/>
          </a:fillRef>
          <a:effectRef idx="0">
            <a:schemeClr val="accent3"/>
          </a:effectRef>
          <a:fontRef idx="minor">
            <a:schemeClr val="dk1"/>
          </a:fontRef>
        </p:style>
        <p:txBody>
          <a:bodyPr wrap="square" lIns="0" tIns="0" rIns="0" bIns="0" rtlCol="0" anchor="t"/>
          <a:lstStyle/>
          <a:p>
            <a:pPr>
              <a:lnSpc>
                <a:spcPts val="1917"/>
              </a:lnSpc>
            </a:pPr>
            <a:r>
              <a:rPr lang="en-US" dirty="0">
                <a:latin typeface="Times New Roman" panose="02020603050405020304" pitchFamily="18" charset="0"/>
                <a:ea typeface="Nobile" pitchFamily="34" charset="-122"/>
                <a:cs typeface="Times New Roman" panose="02020603050405020304" pitchFamily="18" charset="0"/>
              </a:rPr>
              <a:t>Объекты питания должны иметь централизованную систему теплоснабжения или использовать автономные системы и оборудование для теплоснабжения, в том числе для обеспечения горячего водоснабжения.</a:t>
            </a:r>
            <a:endParaRPr lang="en-US" dirty="0">
              <a:latin typeface="Times New Roman" panose="02020603050405020304" pitchFamily="18" charset="0"/>
              <a:cs typeface="Times New Roman" panose="02020603050405020304" pitchFamily="18" charset="0"/>
            </a:endParaRPr>
          </a:p>
        </p:txBody>
      </p:sp>
      <p:sp>
        <p:nvSpPr>
          <p:cNvPr id="8" name="Shape 5"/>
          <p:cNvSpPr/>
          <p:nvPr/>
        </p:nvSpPr>
        <p:spPr>
          <a:xfrm>
            <a:off x="3886101" y="1907878"/>
            <a:ext cx="342503" cy="342503"/>
          </a:xfrm>
          <a:prstGeom prst="roundRect">
            <a:avLst>
              <a:gd name="adj" fmla="val 18670"/>
            </a:avLst>
          </a:prstGeom>
          <a:solidFill>
            <a:srgbClr val="D2D9F9"/>
          </a:solidFill>
          <a:ln w="7620">
            <a:solidFill>
              <a:srgbClr val="B8BFDF"/>
            </a:solidFill>
            <a:prstDash val="solid"/>
          </a:ln>
        </p:spPr>
      </p:sp>
      <p:sp>
        <p:nvSpPr>
          <p:cNvPr id="9" name="Text 6"/>
          <p:cNvSpPr/>
          <p:nvPr/>
        </p:nvSpPr>
        <p:spPr>
          <a:xfrm>
            <a:off x="3997821" y="1964928"/>
            <a:ext cx="119063" cy="228402"/>
          </a:xfrm>
          <a:prstGeom prst="rect">
            <a:avLst/>
          </a:prstGeom>
          <a:noFill/>
          <a:ln/>
        </p:spPr>
        <p:txBody>
          <a:bodyPr wrap="none" lIns="0" tIns="0" rIns="0" bIns="0" rtlCol="0" anchor="t"/>
          <a:lstStyle/>
          <a:p>
            <a:pPr algn="ctr">
              <a:lnSpc>
                <a:spcPts val="1792"/>
              </a:lnSpc>
            </a:pPr>
            <a:r>
              <a:rPr lang="en-US" dirty="0">
                <a:latin typeface="Times New Roman" panose="02020603050405020304" pitchFamily="18" charset="0"/>
                <a:ea typeface="Corben" pitchFamily="34" charset="-122"/>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10" name="Text 7"/>
          <p:cNvSpPr/>
          <p:nvPr/>
        </p:nvSpPr>
        <p:spPr>
          <a:xfrm>
            <a:off x="4380806" y="1907878"/>
            <a:ext cx="1903115" cy="237828"/>
          </a:xfrm>
          <a:prstGeom prst="rect">
            <a:avLst/>
          </a:prstGeom>
          <a:noFill/>
          <a:ln/>
        </p:spPr>
        <p:txBody>
          <a:bodyPr wrap="none" lIns="0" tIns="0" rIns="0" bIns="0" rtlCol="0" anchor="t"/>
          <a:lstStyle/>
          <a:p>
            <a:pPr>
              <a:lnSpc>
                <a:spcPts val="1833"/>
              </a:lnSpc>
            </a:pPr>
            <a:r>
              <a:rPr lang="en-US" b="1" dirty="0">
                <a:latin typeface="Times New Roman" panose="02020603050405020304" pitchFamily="18" charset="0"/>
                <a:ea typeface="Corben" pitchFamily="34" charset="-122"/>
                <a:cs typeface="Times New Roman" panose="02020603050405020304" pitchFamily="18" charset="0"/>
              </a:rPr>
              <a:t>Освещение</a:t>
            </a:r>
            <a:endParaRPr lang="en-US" b="1" dirty="0">
              <a:latin typeface="Times New Roman" panose="02020603050405020304" pitchFamily="18" charset="0"/>
              <a:cs typeface="Times New Roman" panose="02020603050405020304" pitchFamily="18" charset="0"/>
            </a:endParaRPr>
          </a:p>
        </p:txBody>
      </p:sp>
      <p:sp>
        <p:nvSpPr>
          <p:cNvPr id="11" name="Text 8"/>
          <p:cNvSpPr/>
          <p:nvPr/>
        </p:nvSpPr>
        <p:spPr>
          <a:xfrm>
            <a:off x="4380806" y="2236986"/>
            <a:ext cx="3239194" cy="2436813"/>
          </a:xfrm>
          <a:prstGeom prst="rect">
            <a:avLst/>
          </a:prstGeom>
          <a:noFill/>
          <a:ln/>
        </p:spPr>
        <p:txBody>
          <a:bodyPr wrap="square" lIns="0" tIns="0" rIns="0" bIns="0" rtlCol="0" anchor="t"/>
          <a:lstStyle/>
          <a:p>
            <a:pPr>
              <a:lnSpc>
                <a:spcPts val="1917"/>
              </a:lnSpc>
            </a:pPr>
            <a:r>
              <a:rPr lang="en-US" dirty="0">
                <a:latin typeface="Times New Roman" panose="02020603050405020304" pitchFamily="18" charset="0"/>
                <a:ea typeface="Nobile" pitchFamily="34" charset="-122"/>
                <a:cs typeface="Times New Roman" panose="02020603050405020304" pitchFamily="18" charset="0"/>
              </a:rPr>
              <a:t>На объекте питания предусматривается естественное и (или) искусственное освещение. В производственных помещениях используются типы светильников, предусматривающие предохранение их от повреждения и попадания стекол на пищевую продукцию.</a:t>
            </a:r>
            <a:endParaRPr lang="en-US" dirty="0">
              <a:latin typeface="Times New Roman" panose="02020603050405020304" pitchFamily="18" charset="0"/>
              <a:cs typeface="Times New Roman" panose="02020603050405020304" pitchFamily="18" charset="0"/>
            </a:endParaRPr>
          </a:p>
        </p:txBody>
      </p:sp>
      <p:sp>
        <p:nvSpPr>
          <p:cNvPr id="12" name="Shape 9"/>
          <p:cNvSpPr/>
          <p:nvPr/>
        </p:nvSpPr>
        <p:spPr>
          <a:xfrm>
            <a:off x="532805" y="4997252"/>
            <a:ext cx="342503" cy="342503"/>
          </a:xfrm>
          <a:prstGeom prst="roundRect">
            <a:avLst>
              <a:gd name="adj" fmla="val 18670"/>
            </a:avLst>
          </a:prstGeom>
          <a:solidFill>
            <a:srgbClr val="D2D9F9"/>
          </a:solidFill>
          <a:ln w="7620">
            <a:solidFill>
              <a:srgbClr val="B8BFDF"/>
            </a:solidFill>
            <a:prstDash val="solid"/>
          </a:ln>
        </p:spPr>
      </p:sp>
      <p:sp>
        <p:nvSpPr>
          <p:cNvPr id="13" name="Text 10"/>
          <p:cNvSpPr/>
          <p:nvPr/>
        </p:nvSpPr>
        <p:spPr>
          <a:xfrm>
            <a:off x="639862" y="5054302"/>
            <a:ext cx="128290" cy="228402"/>
          </a:xfrm>
          <a:prstGeom prst="rect">
            <a:avLst/>
          </a:prstGeom>
          <a:noFill/>
          <a:ln/>
        </p:spPr>
        <p:txBody>
          <a:bodyPr wrap="none" lIns="0" tIns="0" rIns="0" bIns="0" rtlCol="0" anchor="t"/>
          <a:lstStyle/>
          <a:p>
            <a:pPr algn="ctr">
              <a:lnSpc>
                <a:spcPts val="1792"/>
              </a:lnSpc>
            </a:pPr>
            <a:r>
              <a:rPr lang="en-US" dirty="0">
                <a:latin typeface="Times New Roman" panose="02020603050405020304" pitchFamily="18" charset="0"/>
                <a:ea typeface="Corben" pitchFamily="34" charset="-122"/>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
        <p:nvSpPr>
          <p:cNvPr id="14" name="Text 11"/>
          <p:cNvSpPr/>
          <p:nvPr/>
        </p:nvSpPr>
        <p:spPr>
          <a:xfrm>
            <a:off x="1027509" y="4997252"/>
            <a:ext cx="1903115" cy="237828"/>
          </a:xfrm>
          <a:prstGeom prst="rect">
            <a:avLst/>
          </a:prstGeom>
          <a:noFill/>
          <a:ln/>
        </p:spPr>
        <p:txBody>
          <a:bodyPr wrap="none" lIns="0" tIns="0" rIns="0" bIns="0" rtlCol="0" anchor="t"/>
          <a:lstStyle/>
          <a:p>
            <a:pPr>
              <a:lnSpc>
                <a:spcPts val="1833"/>
              </a:lnSpc>
            </a:pPr>
            <a:r>
              <a:rPr lang="en-US" b="1" dirty="0">
                <a:latin typeface="Times New Roman" panose="02020603050405020304" pitchFamily="18" charset="0"/>
                <a:ea typeface="Corben" pitchFamily="34" charset="-122"/>
                <a:cs typeface="Times New Roman" panose="02020603050405020304" pitchFamily="18" charset="0"/>
              </a:rPr>
              <a:t>Вентиляция</a:t>
            </a:r>
            <a:endParaRPr lang="en-US" b="1" dirty="0">
              <a:latin typeface="Times New Roman" panose="02020603050405020304" pitchFamily="18" charset="0"/>
              <a:cs typeface="Times New Roman" panose="02020603050405020304" pitchFamily="18" charset="0"/>
            </a:endParaRPr>
          </a:p>
        </p:txBody>
      </p:sp>
      <p:sp>
        <p:nvSpPr>
          <p:cNvPr id="15" name="Text 12"/>
          <p:cNvSpPr/>
          <p:nvPr/>
        </p:nvSpPr>
        <p:spPr>
          <a:xfrm>
            <a:off x="1027510" y="5326360"/>
            <a:ext cx="6059686" cy="974725"/>
          </a:xfrm>
          <a:prstGeom prst="rect">
            <a:avLst/>
          </a:prstGeom>
          <a:noFill/>
          <a:ln/>
        </p:spPr>
        <p:txBody>
          <a:bodyPr wrap="square" lIns="0" tIns="0" rIns="0" bIns="0" rtlCol="0" anchor="t"/>
          <a:lstStyle/>
          <a:p>
            <a:pPr>
              <a:lnSpc>
                <a:spcPts val="1917"/>
              </a:lnSpc>
            </a:pPr>
            <a:r>
              <a:rPr lang="en-US" dirty="0">
                <a:latin typeface="Times New Roman" panose="02020603050405020304" pitchFamily="18" charset="0"/>
                <a:ea typeface="Nobile" pitchFamily="34" charset="-122"/>
                <a:cs typeface="Times New Roman" panose="02020603050405020304" pitchFamily="18" charset="0"/>
              </a:rPr>
              <a:t>В помещениях объектов питания предусматриваются системы естественной и механической вентиляции и (или) кондиционирования, количество и (или) мощность, конструкция и исполнение которых обеспечат исключение загрязнения пищевой продукции.</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69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0"/>
          <p:cNvSpPr/>
          <p:nvPr/>
        </p:nvSpPr>
        <p:spPr>
          <a:xfrm>
            <a:off x="2353344" y="260648"/>
            <a:ext cx="8078688" cy="507107"/>
          </a:xfrm>
          <a:prstGeom prst="rect">
            <a:avLst/>
          </a:prstGeom>
          <a:ln/>
        </p:spPr>
        <p:style>
          <a:lnRef idx="2">
            <a:schemeClr val="accent5"/>
          </a:lnRef>
          <a:fillRef idx="1">
            <a:schemeClr val="lt1"/>
          </a:fillRef>
          <a:effectRef idx="0">
            <a:schemeClr val="accent5"/>
          </a:effectRef>
          <a:fontRef idx="minor">
            <a:schemeClr val="dk1"/>
          </a:fontRef>
        </p:style>
        <p:txBody>
          <a:bodyPr wrap="none" lIns="0" tIns="0" rIns="0" bIns="0" rtlCol="0" anchor="t"/>
          <a:lstStyle/>
          <a:p>
            <a:pPr algn="ctr">
              <a:lnSpc>
                <a:spcPts val="3958"/>
              </a:lnSpc>
            </a:pPr>
            <a:r>
              <a:rPr lang="ru-RU" sz="2400" b="1" dirty="0">
                <a:solidFill>
                  <a:srgbClr val="1B1B27"/>
                </a:solidFill>
                <a:latin typeface="Times New Roman" panose="02020603050405020304" pitchFamily="18" charset="0"/>
                <a:ea typeface="Corben" pitchFamily="34" charset="-122"/>
                <a:cs typeface="Times New Roman" panose="02020603050405020304" pitchFamily="18" charset="0"/>
              </a:rPr>
              <a:t>В</a:t>
            </a:r>
            <a:r>
              <a:rPr lang="en-US" sz="2400" b="1" dirty="0" err="1">
                <a:solidFill>
                  <a:srgbClr val="1B1B27"/>
                </a:solidFill>
                <a:latin typeface="Times New Roman" panose="02020603050405020304" pitchFamily="18" charset="0"/>
                <a:ea typeface="Corben" pitchFamily="34" charset="-122"/>
                <a:cs typeface="Times New Roman" panose="02020603050405020304" pitchFamily="18" charset="0"/>
              </a:rPr>
              <a:t>нутренняя</a:t>
            </a:r>
            <a:r>
              <a:rPr lang="en-US" sz="2400" b="1" dirty="0">
                <a:solidFill>
                  <a:srgbClr val="1B1B27"/>
                </a:solidFill>
                <a:latin typeface="Times New Roman" panose="02020603050405020304" pitchFamily="18" charset="0"/>
                <a:ea typeface="Corben" pitchFamily="34" charset="-122"/>
                <a:cs typeface="Times New Roman" panose="02020603050405020304" pitchFamily="18" charset="0"/>
              </a:rPr>
              <a:t> отделка</a:t>
            </a:r>
            <a:endParaRPr lang="en-US" sz="2400" b="1" dirty="0">
              <a:latin typeface="Times New Roman" panose="02020603050405020304" pitchFamily="18" charset="0"/>
              <a:cs typeface="Times New Roman" panose="02020603050405020304" pitchFamily="18" charset="0"/>
            </a:endParaRPr>
          </a:p>
        </p:txBody>
      </p:sp>
      <p:sp>
        <p:nvSpPr>
          <p:cNvPr id="4" name="Shape 1"/>
          <p:cNvSpPr/>
          <p:nvPr/>
        </p:nvSpPr>
        <p:spPr>
          <a:xfrm>
            <a:off x="399356" y="3544887"/>
            <a:ext cx="3577233" cy="3024882"/>
          </a:xfrm>
          <a:prstGeom prst="roundRect">
            <a:avLst>
              <a:gd name="adj" fmla="val 2253"/>
            </a:avLst>
          </a:prstGeom>
          <a:solidFill>
            <a:srgbClr val="D2D9F9"/>
          </a:solidFill>
          <a:ln w="7620">
            <a:solidFill>
              <a:srgbClr val="B8BFDF"/>
            </a:solidFill>
            <a:prstDash val="solid"/>
          </a:ln>
        </p:spPr>
      </p:sp>
      <p:sp>
        <p:nvSpPr>
          <p:cNvPr id="6" name="Text 3"/>
          <p:cNvSpPr/>
          <p:nvPr/>
        </p:nvSpPr>
        <p:spPr>
          <a:xfrm>
            <a:off x="736501" y="3544887"/>
            <a:ext cx="3240088" cy="1817588"/>
          </a:xfrm>
          <a:prstGeom prst="rect">
            <a:avLst/>
          </a:prstGeom>
          <a:noFill/>
          <a:ln/>
        </p:spPr>
        <p:txBody>
          <a:bodyPr wrap="square" lIns="0" tIns="0" rIns="0" bIns="0" rtlCol="0" anchor="t"/>
          <a:lstStyle/>
          <a:p>
            <a:pPr>
              <a:lnSpc>
                <a:spcPct val="115000"/>
              </a:lnSpc>
              <a:spcAft>
                <a:spcPts val="0"/>
              </a:spcAft>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Внутренняя отделка помещений объекта питания производится с использованием нетоксичных отделочных материалов, без повреждений.</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помещениях с обычным режимом работы стены, оборудование имеют гладкую, матовую поверхность, допускающую уборку влажным способом. </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hape 4"/>
          <p:cNvSpPr/>
          <p:nvPr/>
        </p:nvSpPr>
        <p:spPr>
          <a:xfrm>
            <a:off x="4327868" y="3544887"/>
            <a:ext cx="3577233" cy="3024882"/>
          </a:xfrm>
          <a:prstGeom prst="roundRect">
            <a:avLst>
              <a:gd name="adj" fmla="val 2253"/>
            </a:avLst>
          </a:prstGeom>
          <a:solidFill>
            <a:srgbClr val="D2D9F9"/>
          </a:solidFill>
          <a:ln w="7620">
            <a:solidFill>
              <a:srgbClr val="B8BFDF"/>
            </a:solidFill>
            <a:prstDash val="solid"/>
          </a:ln>
        </p:spPr>
      </p:sp>
      <p:sp>
        <p:nvSpPr>
          <p:cNvPr id="9" name="Text 6"/>
          <p:cNvSpPr/>
          <p:nvPr/>
        </p:nvSpPr>
        <p:spPr>
          <a:xfrm>
            <a:off x="4475956" y="3544887"/>
            <a:ext cx="3240088" cy="2336899"/>
          </a:xfrm>
          <a:prstGeom prst="rect">
            <a:avLst/>
          </a:prstGeom>
          <a:noFill/>
          <a:ln/>
        </p:spPr>
        <p:txBody>
          <a:bodyPr wrap="square" lIns="0" tIns="0" rIns="0" bIns="0" rtlCol="0" anchor="t"/>
          <a:lstStyle/>
          <a:p>
            <a:pPr>
              <a:lnSpc>
                <a:spcPts val="2042"/>
              </a:lnSpc>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помещениях с влажным режимом работы (пищеблок, санитарные узлы, душевые, моечные) стены облицовывают плиткой или другими материалами на высоту не менее 1,5 м, в душевых на высоту не менее 1,8 м, допускающими уборку влажным способом с применением моющих и дезинфицирующих средств.</a:t>
            </a:r>
            <a:endParaRPr lang="en-US" sz="1600" dirty="0">
              <a:latin typeface="Times New Roman" panose="02020603050405020304" pitchFamily="18" charset="0"/>
              <a:cs typeface="Times New Roman" panose="02020603050405020304" pitchFamily="18" charset="0"/>
            </a:endParaRPr>
          </a:p>
        </p:txBody>
      </p:sp>
      <p:sp>
        <p:nvSpPr>
          <p:cNvPr id="10" name="Shape 7"/>
          <p:cNvSpPr/>
          <p:nvPr/>
        </p:nvSpPr>
        <p:spPr>
          <a:xfrm>
            <a:off x="8191747" y="3544887"/>
            <a:ext cx="3577233" cy="3024882"/>
          </a:xfrm>
          <a:prstGeom prst="roundRect">
            <a:avLst>
              <a:gd name="adj" fmla="val 2253"/>
            </a:avLst>
          </a:prstGeom>
          <a:solidFill>
            <a:srgbClr val="D2D9F9"/>
          </a:solidFill>
          <a:ln w="7620">
            <a:solidFill>
              <a:srgbClr val="B8BFDF"/>
            </a:solidFill>
            <a:prstDash val="solid"/>
          </a:ln>
        </p:spPr>
      </p:sp>
      <p:sp>
        <p:nvSpPr>
          <p:cNvPr id="12" name="Text 9"/>
          <p:cNvSpPr/>
          <p:nvPr/>
        </p:nvSpPr>
        <p:spPr>
          <a:xfrm>
            <a:off x="8215411" y="3544887"/>
            <a:ext cx="3240088" cy="2077244"/>
          </a:xfrm>
          <a:prstGeom prst="rect">
            <a:avLst/>
          </a:prstGeom>
          <a:noFill/>
          <a:ln/>
        </p:spPr>
        <p:txBody>
          <a:bodyPr wrap="square" lIns="0" tIns="0" rIns="0" bIns="0" rtlCol="0" anchor="t"/>
          <a:lstStyle/>
          <a:p>
            <a:pPr>
              <a:lnSpc>
                <a:spcPts val="2042"/>
              </a:lnSpc>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Полы в помещениях имеют дощатое или паркетное покрытие. Допускается покрытие полов синтетическими полимерными материалами, утепленным линолеумом, допускающими обработку влажным способом и дезинфекцию. Поверхность пола во всех помещениях должна быть ровной, без щелей, изъянов и механических повреждений</a:t>
            </a:r>
            <a:endParaRPr lang="en-US" sz="16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232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273865957"/>
              </p:ext>
            </p:extLst>
          </p:nvPr>
        </p:nvGraphicFramePr>
        <p:xfrm>
          <a:off x="6960096" y="332656"/>
          <a:ext cx="4896544" cy="5802746"/>
        </p:xfrm>
        <a:graphic>
          <a:graphicData uri="http://schemas.openxmlformats.org/drawingml/2006/table">
            <a:tbl>
              <a:tblPr firstRow="1" firstCol="1" bandRow="1">
                <a:tableStyleId>{2D5ABB26-0587-4C30-8999-92F81FD0307C}</a:tableStyleId>
              </a:tblPr>
              <a:tblGrid>
                <a:gridCol w="1519618">
                  <a:extLst>
                    <a:ext uri="{9D8B030D-6E8A-4147-A177-3AD203B41FA5}">
                      <a16:colId xmlns:a16="http://schemas.microsoft.com/office/drawing/2014/main" val="20000"/>
                    </a:ext>
                  </a:extLst>
                </a:gridCol>
                <a:gridCol w="759808">
                  <a:extLst>
                    <a:ext uri="{9D8B030D-6E8A-4147-A177-3AD203B41FA5}">
                      <a16:colId xmlns:a16="http://schemas.microsoft.com/office/drawing/2014/main" val="20001"/>
                    </a:ext>
                  </a:extLst>
                </a:gridCol>
                <a:gridCol w="1013079">
                  <a:extLst>
                    <a:ext uri="{9D8B030D-6E8A-4147-A177-3AD203B41FA5}">
                      <a16:colId xmlns:a16="http://schemas.microsoft.com/office/drawing/2014/main" val="20002"/>
                    </a:ext>
                  </a:extLst>
                </a:gridCol>
                <a:gridCol w="675384">
                  <a:extLst>
                    <a:ext uri="{9D8B030D-6E8A-4147-A177-3AD203B41FA5}">
                      <a16:colId xmlns:a16="http://schemas.microsoft.com/office/drawing/2014/main" val="20003"/>
                    </a:ext>
                  </a:extLst>
                </a:gridCol>
                <a:gridCol w="928655">
                  <a:extLst>
                    <a:ext uri="{9D8B030D-6E8A-4147-A177-3AD203B41FA5}">
                      <a16:colId xmlns:a16="http://schemas.microsoft.com/office/drawing/2014/main" val="20004"/>
                    </a:ext>
                  </a:extLst>
                </a:gridCol>
              </a:tblGrid>
              <a:tr h="205380">
                <a:tc rowSpan="2">
                  <a:txBody>
                    <a:bodyPr/>
                    <a:lstStyle/>
                    <a:p>
                      <a:pPr algn="ctr">
                        <a:lnSpc>
                          <a:spcPct val="115000"/>
                        </a:lnSpc>
                        <a:spcAft>
                          <a:spcPts val="0"/>
                        </a:spcAft>
                      </a:pPr>
                      <a:r>
                        <a:rPr lang="ru-RU" sz="1400" b="1" dirty="0">
                          <a:effectLst/>
                          <a:latin typeface="Times New Roman" pitchFamily="18" charset="0"/>
                          <a:cs typeface="Times New Roman" pitchFamily="18" charset="0"/>
                        </a:rPr>
                        <a:t>Наименование города, района</a:t>
                      </a:r>
                    </a:p>
                    <a:p>
                      <a:pPr algn="ctr">
                        <a:lnSpc>
                          <a:spcPct val="115000"/>
                        </a:lnSpc>
                        <a:spcAft>
                          <a:spcPts val="0"/>
                        </a:spcAft>
                      </a:pPr>
                      <a:r>
                        <a:rPr lang="ru-RU" sz="1400" b="1" dirty="0">
                          <a:effectLst/>
                          <a:latin typeface="Times New Roman" pitchFamily="18" charset="0"/>
                          <a:cs typeface="Times New Roman" pitchFamily="18" charset="0"/>
                        </a:rPr>
                        <a:t> </a:t>
                      </a:r>
                      <a:endParaRPr lang="ru-RU" sz="1400" b="1"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4">
                  <a:txBody>
                    <a:bodyPr/>
                    <a:lstStyle/>
                    <a:p>
                      <a:pPr algn="ctr">
                        <a:lnSpc>
                          <a:spcPct val="115000"/>
                        </a:lnSpc>
                        <a:spcAft>
                          <a:spcPts val="0"/>
                        </a:spcAft>
                      </a:pPr>
                      <a:r>
                        <a:rPr lang="ru-RU" sz="1400" b="1" dirty="0">
                          <a:effectLst/>
                          <a:latin typeface="Times New Roman" pitchFamily="18" charset="0"/>
                          <a:cs typeface="Times New Roman" pitchFamily="18" charset="0"/>
                        </a:rPr>
                        <a:t>Количество  ДДУ</a:t>
                      </a:r>
                      <a:endParaRPr lang="ru-RU" sz="1400" b="1"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hMerge="1">
                  <a:txBody>
                    <a:bodyPr/>
                    <a:lstStyle/>
                    <a:p>
                      <a:endParaRPr lang="ru-RU"/>
                    </a:p>
                  </a:txBody>
                  <a:tcPr/>
                </a:tc>
                <a:tc hMerge="1">
                  <a:txBody>
                    <a:bodyPr/>
                    <a:lstStyle/>
                    <a:p>
                      <a:pPr algn="ctr">
                        <a:lnSpc>
                          <a:spcPct val="115000"/>
                        </a:lnSpc>
                        <a:spcAft>
                          <a:spcPts val="0"/>
                        </a:spcAft>
                      </a:pPr>
                      <a:endParaRPr lang="ru-RU" sz="1200" dirty="0">
                        <a:effectLst/>
                        <a:latin typeface="Times New Roman" pitchFamily="18" charset="0"/>
                        <a:ea typeface="Calibri"/>
                        <a:cs typeface="Times New Roman" pitchFamily="18" charset="0"/>
                      </a:endParaRPr>
                    </a:p>
                  </a:txBody>
                  <a:tcPr marL="51968" marR="51968" marT="0" marB="0"/>
                </a:tc>
                <a:extLst>
                  <a:ext uri="{0D108BD9-81ED-4DB2-BD59-A6C34878D82A}">
                    <a16:rowId xmlns:a16="http://schemas.microsoft.com/office/drawing/2014/main" val="10000"/>
                  </a:ext>
                </a:extLst>
              </a:tr>
              <a:tr h="593567">
                <a:tc vMerge="1">
                  <a:txBody>
                    <a:bodyPr/>
                    <a:lstStyle/>
                    <a:p>
                      <a:pPr algn="ctr">
                        <a:lnSpc>
                          <a:spcPct val="115000"/>
                        </a:lnSpc>
                        <a:spcAft>
                          <a:spcPts val="0"/>
                        </a:spcAft>
                      </a:pPr>
                      <a:endParaRPr lang="ru-RU" sz="1200" dirty="0">
                        <a:effectLst/>
                        <a:latin typeface="Times New Roman" pitchFamily="18" charset="0"/>
                        <a:ea typeface="Calibri"/>
                        <a:cs typeface="Times New Roman" pitchFamily="18" charset="0"/>
                      </a:endParaRPr>
                    </a:p>
                  </a:txBody>
                  <a:tcPr marL="51968" marR="51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marR="71755" algn="ctr">
                        <a:lnSpc>
                          <a:spcPct val="115000"/>
                        </a:lnSpc>
                        <a:spcAft>
                          <a:spcPts val="0"/>
                        </a:spcAft>
                      </a:pPr>
                      <a:r>
                        <a:rPr lang="kk-KZ" sz="1400" b="1" dirty="0">
                          <a:effectLst/>
                          <a:latin typeface="Times New Roman" pitchFamily="18" charset="0"/>
                          <a:cs typeface="Times New Roman" pitchFamily="18" charset="0"/>
                        </a:rPr>
                        <a:t>2023</a:t>
                      </a:r>
                      <a:endParaRPr lang="ru-RU" sz="1400" b="1"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71755" marR="71755" algn="ctr">
                        <a:lnSpc>
                          <a:spcPct val="115000"/>
                        </a:lnSpc>
                        <a:spcAft>
                          <a:spcPts val="0"/>
                        </a:spcAft>
                      </a:pPr>
                      <a:r>
                        <a:rPr lang="kk-KZ" sz="1400" b="1" dirty="0">
                          <a:effectLst/>
                          <a:latin typeface="Times New Roman" pitchFamily="18" charset="0"/>
                          <a:cs typeface="Times New Roman" pitchFamily="18" charset="0"/>
                        </a:rPr>
                        <a:t>из них без СЭЗ</a:t>
                      </a:r>
                      <a:endParaRPr lang="ru-RU" sz="1400" b="1"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71755" marR="71755" algn="ctr">
                        <a:lnSpc>
                          <a:spcPct val="115000"/>
                        </a:lnSpc>
                        <a:spcAft>
                          <a:spcPts val="0"/>
                        </a:spcAft>
                      </a:pPr>
                      <a:r>
                        <a:rPr lang="ru-RU" sz="1400" b="1" dirty="0">
                          <a:effectLst/>
                          <a:latin typeface="Times New Roman" pitchFamily="18" charset="0"/>
                          <a:cs typeface="Times New Roman" pitchFamily="18" charset="0"/>
                        </a:rPr>
                        <a:t>2024</a:t>
                      </a:r>
                      <a:endParaRPr lang="ru-RU" sz="1400" b="1"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71755" marR="71755" indent="0" algn="ctr" defTabSz="914400" eaLnBrk="1" fontAlgn="auto" latinLnBrk="0" hangingPunct="1">
                        <a:lnSpc>
                          <a:spcPct val="115000"/>
                        </a:lnSpc>
                        <a:spcBef>
                          <a:spcPts val="0"/>
                        </a:spcBef>
                        <a:spcAft>
                          <a:spcPts val="0"/>
                        </a:spcAft>
                        <a:buClrTx/>
                        <a:buSzTx/>
                        <a:buFontTx/>
                        <a:buNone/>
                        <a:tabLst/>
                        <a:defRPr/>
                      </a:pPr>
                      <a:r>
                        <a:rPr lang="kk-KZ" sz="1400" b="1" dirty="0">
                          <a:effectLst/>
                          <a:latin typeface="Times New Roman" pitchFamily="18" charset="0"/>
                          <a:cs typeface="Times New Roman" pitchFamily="18" charset="0"/>
                        </a:rPr>
                        <a:t>из них без СЭЗ</a:t>
                      </a:r>
                      <a:endParaRPr lang="ru-RU" sz="1400" b="1" dirty="0">
                        <a:effectLst/>
                        <a:latin typeface="Times New Roman" pitchFamily="18" charset="0"/>
                        <a:cs typeface="Times New Roman" pitchFamily="18" charset="0"/>
                      </a:endParaRPr>
                    </a:p>
                    <a:p>
                      <a:pPr marL="71755" marR="71755" algn="ctr">
                        <a:lnSpc>
                          <a:spcPct val="115000"/>
                        </a:lnSpc>
                        <a:spcAft>
                          <a:spcPts val="0"/>
                        </a:spcAft>
                      </a:pPr>
                      <a:endParaRPr lang="ru-RU" sz="1400" b="1"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Аккольский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6</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6</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Аршалынский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27</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27</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203298">
                <a:tc>
                  <a:txBody>
                    <a:bodyPr/>
                    <a:lstStyle/>
                    <a:p>
                      <a:pPr algn="l">
                        <a:lnSpc>
                          <a:spcPct val="115000"/>
                        </a:lnSpc>
                        <a:spcAft>
                          <a:spcPts val="0"/>
                        </a:spcAft>
                      </a:pPr>
                      <a:r>
                        <a:rPr lang="ru-RU" sz="1400" dirty="0">
                          <a:effectLst/>
                          <a:latin typeface="Times New Roman" pitchFamily="18" charset="0"/>
                          <a:cs typeface="Times New Roman" pitchFamily="18" charset="0"/>
                        </a:rPr>
                        <a:t>Астраханский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7</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8</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Атбасарский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7</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7</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Биржан</a:t>
                      </a:r>
                      <a:r>
                        <a:rPr lang="ru-RU" sz="1400" dirty="0">
                          <a:effectLst/>
                          <a:latin typeface="Times New Roman" pitchFamily="18" charset="0"/>
                          <a:cs typeface="Times New Roman" pitchFamily="18" charset="0"/>
                        </a:rPr>
                        <a:t> сал</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2</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2</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Буландынский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5</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5</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Бурабайский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12</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12</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Егиндыкольский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1</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1</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Ерейментауский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13</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13</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Есильский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5</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5</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Жаксынский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5</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3</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Жаркаинский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3</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3</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3"/>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Зерендинский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6</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6</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4"/>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Коргалжынский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3</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4</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5"/>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Сандыктауский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3</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3</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6"/>
                  </a:ext>
                </a:extLst>
              </a:tr>
              <a:tr h="203298">
                <a:tc>
                  <a:txBody>
                    <a:bodyPr/>
                    <a:lstStyle/>
                    <a:p>
                      <a:pPr algn="l">
                        <a:lnSpc>
                          <a:spcPct val="115000"/>
                        </a:lnSpc>
                        <a:spcAft>
                          <a:spcPts val="0"/>
                        </a:spcAft>
                      </a:pPr>
                      <a:r>
                        <a:rPr lang="ru-RU" sz="1400" dirty="0">
                          <a:effectLst/>
                          <a:latin typeface="Times New Roman" pitchFamily="18" charset="0"/>
                          <a:cs typeface="Times New Roman" pitchFamily="18" charset="0"/>
                        </a:rPr>
                        <a:t>Целиноградский </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60</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64</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7"/>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Шортандинский</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9</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12</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8"/>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г.Степногорск</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12</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13</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9"/>
                  </a:ext>
                </a:extLst>
              </a:tr>
              <a:tr h="186971">
                <a:tc>
                  <a:txBody>
                    <a:bodyPr/>
                    <a:lstStyle/>
                    <a:p>
                      <a:pPr algn="l">
                        <a:lnSpc>
                          <a:spcPct val="115000"/>
                        </a:lnSpc>
                        <a:spcAft>
                          <a:spcPts val="0"/>
                        </a:spcAft>
                      </a:pPr>
                      <a:r>
                        <a:rPr lang="ru-RU" sz="1400" dirty="0" err="1">
                          <a:effectLst/>
                          <a:latin typeface="Times New Roman" pitchFamily="18" charset="0"/>
                          <a:cs typeface="Times New Roman" pitchFamily="18" charset="0"/>
                        </a:rPr>
                        <a:t>г.Кокшетау</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48</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b="1" dirty="0">
                          <a:effectLst/>
                          <a:latin typeface="Times New Roman" pitchFamily="18" charset="0"/>
                          <a:cs typeface="Times New Roman" pitchFamily="18" charset="0"/>
                        </a:rPr>
                        <a:t>1</a:t>
                      </a:r>
                      <a:endParaRPr lang="ru-RU" sz="1400" b="1"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49</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kk-KZ" sz="1400" b="1" dirty="0">
                          <a:effectLst/>
                          <a:latin typeface="Times New Roman" pitchFamily="18" charset="0"/>
                          <a:cs typeface="Times New Roman" pitchFamily="18" charset="0"/>
                        </a:rPr>
                        <a:t>4</a:t>
                      </a:r>
                      <a:endParaRPr lang="ru-RU" sz="1400" b="1"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20"/>
                  </a:ext>
                </a:extLst>
              </a:tr>
              <a:tr h="203298">
                <a:tc>
                  <a:txBody>
                    <a:bodyPr/>
                    <a:lstStyle/>
                    <a:p>
                      <a:pPr algn="l">
                        <a:lnSpc>
                          <a:spcPct val="115000"/>
                        </a:lnSpc>
                        <a:spcAft>
                          <a:spcPts val="0"/>
                        </a:spcAft>
                      </a:pPr>
                      <a:r>
                        <a:rPr lang="ru-RU" sz="1400" dirty="0" err="1">
                          <a:effectLst/>
                          <a:latin typeface="Times New Roman" pitchFamily="18" charset="0"/>
                          <a:cs typeface="Times New Roman" pitchFamily="18" charset="0"/>
                        </a:rPr>
                        <a:t>г.Косшы</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59</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kk-KZ" sz="1400" b="1" dirty="0">
                          <a:effectLst/>
                          <a:latin typeface="Times New Roman" pitchFamily="18" charset="0"/>
                          <a:cs typeface="Times New Roman" pitchFamily="18" charset="0"/>
                        </a:rPr>
                        <a:t>2</a:t>
                      </a:r>
                      <a:endParaRPr lang="ru-RU" sz="1400" b="1"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kk-KZ" sz="1400">
                          <a:effectLst/>
                          <a:latin typeface="Times New Roman" pitchFamily="18" charset="0"/>
                          <a:cs typeface="Times New Roman" pitchFamily="18" charset="0"/>
                        </a:rPr>
                        <a:t>68</a:t>
                      </a:r>
                      <a:endParaRPr lang="ru-RU" sz="140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1"/>
                  </a:ext>
                </a:extLst>
              </a:tr>
              <a:tr h="345672">
                <a:tc>
                  <a:txBody>
                    <a:bodyPr/>
                    <a:lstStyle/>
                    <a:p>
                      <a:pPr algn="ctr">
                        <a:lnSpc>
                          <a:spcPct val="115000"/>
                        </a:lnSpc>
                        <a:spcAft>
                          <a:spcPts val="0"/>
                        </a:spcAft>
                      </a:pPr>
                      <a:r>
                        <a:rPr lang="ru-RU" sz="1400" dirty="0">
                          <a:effectLst/>
                          <a:latin typeface="Times New Roman" pitchFamily="18" charset="0"/>
                          <a:cs typeface="Times New Roman" pitchFamily="18" charset="0"/>
                        </a:rPr>
                        <a:t>Итого :</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kk-KZ" sz="1400" dirty="0">
                          <a:latin typeface="Times New Roman" pitchFamily="18" charset="0"/>
                          <a:cs typeface="Times New Roman" pitchFamily="18" charset="0"/>
                        </a:rPr>
                        <a:t>239</a:t>
                      </a:r>
                      <a:endParaRPr lang="ru-RU" sz="1400" dirty="0">
                        <a:latin typeface="Times New Roman" pitchFamily="18" charset="0"/>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kk-KZ" sz="1400" dirty="0">
                          <a:latin typeface="Times New Roman" pitchFamily="18" charset="0"/>
                          <a:cs typeface="Times New Roman" pitchFamily="18" charset="0"/>
                        </a:rPr>
                        <a:t>3</a:t>
                      </a:r>
                      <a:endParaRPr lang="ru-RU" sz="1400" dirty="0">
                        <a:latin typeface="Times New Roman" pitchFamily="18" charset="0"/>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311</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lnSpc>
                          <a:spcPct val="115000"/>
                        </a:lnSpc>
                        <a:spcAft>
                          <a:spcPts val="0"/>
                        </a:spcAft>
                      </a:pPr>
                      <a:r>
                        <a:rPr lang="kk-KZ" sz="1400" dirty="0">
                          <a:effectLst/>
                          <a:latin typeface="Times New Roman" pitchFamily="18" charset="0"/>
                          <a:cs typeface="Times New Roman" pitchFamily="18" charset="0"/>
                        </a:rPr>
                        <a:t>4</a:t>
                      </a:r>
                      <a:endParaRPr lang="ru-RU" sz="1400" dirty="0">
                        <a:effectLst/>
                        <a:latin typeface="Times New Roman" pitchFamily="18" charset="0"/>
                        <a:ea typeface="Calibri"/>
                        <a:cs typeface="Times New Roman" pitchFamily="18" charset="0"/>
                      </a:endParaRPr>
                    </a:p>
                  </a:txBody>
                  <a:tcPr marL="51968" marR="51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22"/>
                  </a:ext>
                </a:extLst>
              </a:tr>
            </a:tbl>
          </a:graphicData>
        </a:graphic>
      </p:graphicFrame>
      <p:sp>
        <p:nvSpPr>
          <p:cNvPr id="3" name="Прямоугольник 2"/>
          <p:cNvSpPr/>
          <p:nvPr/>
        </p:nvSpPr>
        <p:spPr>
          <a:xfrm>
            <a:off x="368549" y="332656"/>
            <a:ext cx="6264696"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b="1" dirty="0">
                <a:latin typeface="Times New Roman" pitchFamily="18" charset="0"/>
                <a:cs typeface="Times New Roman" pitchFamily="18" charset="0"/>
              </a:rPr>
              <a:t>Объекты дошкольного воспитания и обучения всех видов</a:t>
            </a:r>
          </a:p>
        </p:txBody>
      </p:sp>
      <p:sp>
        <p:nvSpPr>
          <p:cNvPr id="4" name="Прямоугольник 3"/>
          <p:cNvSpPr/>
          <p:nvPr/>
        </p:nvSpPr>
        <p:spPr>
          <a:xfrm>
            <a:off x="378893" y="1241486"/>
            <a:ext cx="6264696"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45720" indent="0" algn="ctr">
              <a:buFont typeface="Georgia" pitchFamily="18" charset="0"/>
              <a:buNone/>
            </a:pPr>
            <a:r>
              <a:rPr lang="ru-RU" b="1" dirty="0">
                <a:solidFill>
                  <a:schemeClr val="tx1"/>
                </a:solidFill>
                <a:latin typeface="Times New Roman" pitchFamily="18" charset="0"/>
                <a:cs typeface="Times New Roman" pitchFamily="18" charset="0"/>
              </a:rPr>
              <a:t>Объекты высокой эпидемической значимости</a:t>
            </a:r>
          </a:p>
        </p:txBody>
      </p:sp>
      <p:sp>
        <p:nvSpPr>
          <p:cNvPr id="7" name="Прямоугольник 6"/>
          <p:cNvSpPr/>
          <p:nvPr/>
        </p:nvSpPr>
        <p:spPr>
          <a:xfrm>
            <a:off x="379315" y="2110846"/>
            <a:ext cx="626469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 indent="0" algn="ctr">
              <a:buFont typeface="Georgia" pitchFamily="18" charset="0"/>
              <a:buNone/>
            </a:pPr>
            <a:r>
              <a:rPr lang="ru-RU" b="1" dirty="0">
                <a:solidFill>
                  <a:schemeClr val="tx1"/>
                </a:solidFill>
                <a:latin typeface="Times New Roman" pitchFamily="18" charset="0"/>
                <a:cs typeface="Times New Roman" pitchFamily="18" charset="0"/>
              </a:rPr>
              <a:t>Санитарно-эпидемиологическое заключение</a:t>
            </a:r>
          </a:p>
        </p:txBody>
      </p:sp>
      <p:sp>
        <p:nvSpPr>
          <p:cNvPr id="8" name="Прямоугольник 7"/>
          <p:cNvSpPr/>
          <p:nvPr/>
        </p:nvSpPr>
        <p:spPr>
          <a:xfrm>
            <a:off x="358205" y="3068960"/>
            <a:ext cx="6285806" cy="116955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1400" b="1" dirty="0">
                <a:latin typeface="Times New Roman" pitchFamily="18" charset="0"/>
                <a:cs typeface="Times New Roman" pitchFamily="18" charset="0"/>
              </a:rPr>
              <a:t>Проводят лабораторные испытания в аккредитованной испытательной лаборатории согласно приложению 8  приказа Министра здравоохранения Республики Казахстан от 30 декабря 2020 года № ҚР ДСМ-336/2020 «О некоторых вопросах оказания государственных услуг в сфере санитарно-эпидемиологического благополучия населения»</a:t>
            </a:r>
            <a:endParaRPr lang="ru-RU" sz="1400" dirty="0">
              <a:latin typeface="Times New Roman" pitchFamily="18" charset="0"/>
              <a:cs typeface="Times New Roman" pitchFamily="18" charset="0"/>
            </a:endParaRPr>
          </a:p>
        </p:txBody>
      </p:sp>
      <p:sp>
        <p:nvSpPr>
          <p:cNvPr id="10" name="Прямоугольник 9"/>
          <p:cNvSpPr/>
          <p:nvPr/>
        </p:nvSpPr>
        <p:spPr>
          <a:xfrm>
            <a:off x="368549" y="4653136"/>
            <a:ext cx="6264696"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ru-RU" sz="1400" b="1" dirty="0">
                <a:latin typeface="Times New Roman" pitchFamily="18" charset="0"/>
                <a:cs typeface="Times New Roman" pitchFamily="18" charset="0"/>
              </a:rPr>
              <a:t>После получения результатов лабораторных исследований подает заявление через веб-портал «электронного правительства» www.egov.kz, </a:t>
            </a:r>
            <a:r>
              <a:rPr lang="ru-RU" sz="1400" b="1" dirty="0">
                <a:latin typeface="Times New Roman" pitchFamily="18" charset="0"/>
                <a:cs typeface="Times New Roman" pitchFamily="18" charset="0"/>
                <a:hlinkClick r:id="rId2"/>
              </a:rPr>
              <a:t>www.elicense.kz</a:t>
            </a:r>
            <a:r>
              <a:rPr lang="ru-RU" sz="1400" b="1" dirty="0">
                <a:latin typeface="Times New Roman" pitchFamily="18" charset="0"/>
                <a:cs typeface="Times New Roman" pitchFamily="18" charset="0"/>
              </a:rPr>
              <a:t>.</a:t>
            </a:r>
          </a:p>
        </p:txBody>
      </p:sp>
      <p:sp>
        <p:nvSpPr>
          <p:cNvPr id="12" name="Прямоугольник 11"/>
          <p:cNvSpPr/>
          <p:nvPr/>
        </p:nvSpPr>
        <p:spPr>
          <a:xfrm>
            <a:off x="3852986" y="5846672"/>
            <a:ext cx="2780259" cy="5847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1600" u="sng" dirty="0">
                <a:solidFill>
                  <a:srgbClr val="0070C0"/>
                </a:solidFill>
                <a:latin typeface="Times New Roman" pitchFamily="18" charset="0"/>
                <a:cs typeface="Times New Roman" pitchFamily="18" charset="0"/>
              </a:rPr>
              <a:t>https://youtu.be/Atf3nGAsA1k?si=N2vhjfQQUBgr4tOl</a:t>
            </a:r>
            <a:endParaRPr lang="ru-RU" sz="1600" u="sng" dirty="0">
              <a:solidFill>
                <a:srgbClr val="0070C0"/>
              </a:solidFill>
              <a:latin typeface="Times New Roman" pitchFamily="18" charset="0"/>
              <a:cs typeface="Times New Roman" pitchFamily="18" charset="0"/>
            </a:endParaRPr>
          </a:p>
        </p:txBody>
      </p:sp>
      <p:cxnSp>
        <p:nvCxnSpPr>
          <p:cNvPr id="14" name="Прямая со стрелкой 13"/>
          <p:cNvCxnSpPr>
            <a:stCxn id="3" idx="2"/>
            <a:endCxn id="4" idx="0"/>
          </p:cNvCxnSpPr>
          <p:nvPr/>
        </p:nvCxnSpPr>
        <p:spPr>
          <a:xfrm>
            <a:off x="3500897" y="701988"/>
            <a:ext cx="10344" cy="53949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6" name="Прямая со стрелкой 15"/>
          <p:cNvCxnSpPr>
            <a:stCxn id="7" idx="2"/>
            <a:endCxn id="8" idx="0"/>
          </p:cNvCxnSpPr>
          <p:nvPr/>
        </p:nvCxnSpPr>
        <p:spPr>
          <a:xfrm flipH="1">
            <a:off x="3501108" y="2480178"/>
            <a:ext cx="10555" cy="58878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8" name="Прямая со стрелкой 17"/>
          <p:cNvCxnSpPr>
            <a:stCxn id="8" idx="2"/>
            <a:endCxn id="10" idx="0"/>
          </p:cNvCxnSpPr>
          <p:nvPr/>
        </p:nvCxnSpPr>
        <p:spPr>
          <a:xfrm flipH="1">
            <a:off x="3500897" y="4238511"/>
            <a:ext cx="211" cy="41462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3" name="Равно 22"/>
          <p:cNvSpPr/>
          <p:nvPr/>
        </p:nvSpPr>
        <p:spPr>
          <a:xfrm>
            <a:off x="2944242" y="1610818"/>
            <a:ext cx="1113309" cy="504056"/>
          </a:xfrm>
          <a:prstGeom prst="mathEqual">
            <a:avLst/>
          </a:prstGeom>
          <a:solidFill>
            <a:srgbClr val="00B05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solidFill>
                <a:schemeClr val="tx1"/>
              </a:solidFill>
            </a:endParaRPr>
          </a:p>
        </p:txBody>
      </p:sp>
      <p:pic>
        <p:nvPicPr>
          <p:cNvPr id="1026" name="Picture 2" descr="Как вести прямую трансляцию на YouTube | Статьи | Epiphan Sys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49" y="5723359"/>
            <a:ext cx="2904425" cy="8313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 стрелкой 5"/>
          <p:cNvCxnSpPr>
            <a:stCxn id="1026" idx="3"/>
            <a:endCxn id="12" idx="1"/>
          </p:cNvCxnSpPr>
          <p:nvPr/>
        </p:nvCxnSpPr>
        <p:spPr>
          <a:xfrm>
            <a:off x="3272974" y="6139059"/>
            <a:ext cx="580012" cy="1"/>
          </a:xfrm>
          <a:prstGeom prst="straightConnector1">
            <a:avLst/>
          </a:prstGeom>
          <a:ln>
            <a:solidFill>
              <a:schemeClr val="accent6"/>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8200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112147" y="484982"/>
            <a:ext cx="4999335" cy="482303"/>
          </a:xfrm>
          <a:prstGeom prst="rect">
            <a:avLst/>
          </a:prstGeom>
          <a:noFill/>
          <a:ln/>
        </p:spPr>
        <p:txBody>
          <a:bodyPr wrap="none" lIns="0" tIns="0" rIns="0" bIns="0" rtlCol="0" anchor="t"/>
          <a:lstStyle/>
          <a:p>
            <a:pPr>
              <a:lnSpc>
                <a:spcPts val="3792"/>
              </a:lnSpc>
            </a:pPr>
            <a:r>
              <a:rPr lang="en-US" sz="2800" b="1" dirty="0">
                <a:solidFill>
                  <a:srgbClr val="1B1B27"/>
                </a:solidFill>
                <a:latin typeface="Times New Roman" panose="02020603050405020304" pitchFamily="18" charset="0"/>
                <a:ea typeface="Corben" pitchFamily="34" charset="-122"/>
                <a:cs typeface="Times New Roman" panose="02020603050405020304" pitchFamily="18" charset="0"/>
              </a:rPr>
              <a:t>Оборудование пищеблока</a:t>
            </a:r>
            <a:endParaRPr lang="en-US" sz="2800" b="1"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3"/>
          <a:stretch>
            <a:fillRect/>
          </a:stretch>
        </p:blipFill>
        <p:spPr>
          <a:xfrm>
            <a:off x="5112147" y="1198761"/>
            <a:ext cx="385862" cy="385862"/>
          </a:xfrm>
          <a:prstGeom prst="rect">
            <a:avLst/>
          </a:prstGeom>
        </p:spPr>
      </p:pic>
      <p:sp>
        <p:nvSpPr>
          <p:cNvPr id="5" name="Text 1"/>
          <p:cNvSpPr/>
          <p:nvPr/>
        </p:nvSpPr>
        <p:spPr>
          <a:xfrm>
            <a:off x="5112147" y="1738908"/>
            <a:ext cx="2322314" cy="241201"/>
          </a:xfrm>
          <a:prstGeom prst="rect">
            <a:avLst/>
          </a:prstGeom>
          <a:noFill/>
          <a:ln/>
        </p:spPr>
        <p:txBody>
          <a:bodyPr wrap="none" lIns="0" tIns="0" rIns="0" bIns="0" rtlCol="0" anchor="t"/>
          <a:lstStyle/>
          <a:p>
            <a:pPr>
              <a:lnSpc>
                <a:spcPts val="1875"/>
              </a:lnSpc>
            </a:pPr>
            <a:r>
              <a:rPr lang="en-US" b="1" dirty="0">
                <a:latin typeface="Times New Roman" panose="02020603050405020304" pitchFamily="18" charset="0"/>
                <a:ea typeface="Corben" pitchFamily="34" charset="-122"/>
                <a:cs typeface="Times New Roman" panose="02020603050405020304" pitchFamily="18" charset="0"/>
              </a:rPr>
              <a:t>Разделочный</a:t>
            </a:r>
            <a:r>
              <a:rPr lang="en-US" dirty="0">
                <a:latin typeface="Times New Roman" panose="02020603050405020304" pitchFamily="18" charset="0"/>
                <a:ea typeface="Corben" pitchFamily="34" charset="-122"/>
                <a:cs typeface="Times New Roman" panose="02020603050405020304" pitchFamily="18" charset="0"/>
              </a:rPr>
              <a:t> </a:t>
            </a:r>
            <a:r>
              <a:rPr lang="en-US" b="1" dirty="0">
                <a:latin typeface="Times New Roman" panose="02020603050405020304" pitchFamily="18" charset="0"/>
                <a:ea typeface="Corben" pitchFamily="34" charset="-122"/>
                <a:cs typeface="Times New Roman" panose="02020603050405020304" pitchFamily="18" charset="0"/>
              </a:rPr>
              <a:t>инвентарь</a:t>
            </a:r>
            <a:endParaRPr lang="en-US" b="1" dirty="0">
              <a:latin typeface="Times New Roman" panose="02020603050405020304" pitchFamily="18" charset="0"/>
              <a:cs typeface="Times New Roman" panose="02020603050405020304" pitchFamily="18" charset="0"/>
            </a:endParaRPr>
          </a:p>
        </p:txBody>
      </p:sp>
      <p:sp>
        <p:nvSpPr>
          <p:cNvPr id="6" name="Text 2"/>
          <p:cNvSpPr/>
          <p:nvPr/>
        </p:nvSpPr>
        <p:spPr>
          <a:xfrm>
            <a:off x="5112147" y="2072680"/>
            <a:ext cx="3154065" cy="1716360"/>
          </a:xfrm>
          <a:prstGeom prst="rect">
            <a:avLst/>
          </a:prstGeom>
          <a:noFill/>
          <a:ln/>
        </p:spPr>
        <p:txBody>
          <a:bodyPr wrap="square" lIns="0" tIns="0" rIns="0" bIns="0" rtlCol="0" anchor="t"/>
          <a:lstStyle/>
          <a:p>
            <a:pPr>
              <a:lnSpc>
                <a:spcPts val="1917"/>
              </a:lnSpc>
            </a:pPr>
            <a:r>
              <a:rPr lang="en-US" dirty="0">
                <a:latin typeface="Times New Roman" panose="02020603050405020304" pitchFamily="18" charset="0"/>
                <a:ea typeface="Nobile" pitchFamily="34" charset="-122"/>
                <a:cs typeface="Times New Roman" panose="02020603050405020304" pitchFamily="18" charset="0"/>
              </a:rPr>
              <a:t>Разделочный инвентарь маркируется с использованием буквенной и (или) цветовой маркировки (кодировки), применяется в соответствии с их назначением на этапах технологического процесса.</a:t>
            </a:r>
            <a:endParaRPr lang="en-US"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4"/>
          <a:stretch>
            <a:fillRect/>
          </a:stretch>
        </p:blipFill>
        <p:spPr>
          <a:xfrm>
            <a:off x="8497689" y="1198761"/>
            <a:ext cx="385862" cy="385862"/>
          </a:xfrm>
          <a:prstGeom prst="rect">
            <a:avLst/>
          </a:prstGeom>
        </p:spPr>
      </p:pic>
      <p:sp>
        <p:nvSpPr>
          <p:cNvPr id="8" name="Text 3"/>
          <p:cNvSpPr/>
          <p:nvPr/>
        </p:nvSpPr>
        <p:spPr>
          <a:xfrm>
            <a:off x="8497689" y="1738908"/>
            <a:ext cx="2652018" cy="241201"/>
          </a:xfrm>
          <a:prstGeom prst="rect">
            <a:avLst/>
          </a:prstGeom>
          <a:noFill/>
          <a:ln/>
        </p:spPr>
        <p:txBody>
          <a:bodyPr wrap="none" lIns="0" tIns="0" rIns="0" bIns="0" rtlCol="0" anchor="t"/>
          <a:lstStyle/>
          <a:p>
            <a:pPr>
              <a:lnSpc>
                <a:spcPts val="1875"/>
              </a:lnSpc>
            </a:pPr>
            <a:r>
              <a:rPr lang="en-US" b="1" dirty="0">
                <a:latin typeface="Times New Roman" panose="02020603050405020304" pitchFamily="18" charset="0"/>
                <a:ea typeface="Corben" pitchFamily="34" charset="-122"/>
                <a:cs typeface="Times New Roman" panose="02020603050405020304" pitchFamily="18" charset="0"/>
              </a:rPr>
              <a:t>Холодильное</a:t>
            </a:r>
            <a:r>
              <a:rPr lang="en-US" dirty="0">
                <a:latin typeface="Times New Roman" panose="02020603050405020304" pitchFamily="18" charset="0"/>
                <a:ea typeface="Corben" pitchFamily="34" charset="-122"/>
                <a:cs typeface="Times New Roman" panose="02020603050405020304" pitchFamily="18" charset="0"/>
              </a:rPr>
              <a:t> </a:t>
            </a:r>
            <a:r>
              <a:rPr lang="en-US" b="1" dirty="0">
                <a:latin typeface="Times New Roman" panose="02020603050405020304" pitchFamily="18" charset="0"/>
                <a:ea typeface="Corben" pitchFamily="34" charset="-122"/>
                <a:cs typeface="Times New Roman" panose="02020603050405020304" pitchFamily="18" charset="0"/>
              </a:rPr>
              <a:t>оборудование</a:t>
            </a:r>
            <a:endParaRPr lang="en-US" b="1" dirty="0">
              <a:latin typeface="Times New Roman" panose="02020603050405020304" pitchFamily="18" charset="0"/>
              <a:cs typeface="Times New Roman" panose="02020603050405020304" pitchFamily="18" charset="0"/>
            </a:endParaRPr>
          </a:p>
        </p:txBody>
      </p:sp>
      <p:sp>
        <p:nvSpPr>
          <p:cNvPr id="9" name="Text 4"/>
          <p:cNvSpPr/>
          <p:nvPr/>
        </p:nvSpPr>
        <p:spPr>
          <a:xfrm>
            <a:off x="8497690" y="2072680"/>
            <a:ext cx="3154164" cy="1234778"/>
          </a:xfrm>
          <a:prstGeom prst="rect">
            <a:avLst/>
          </a:prstGeom>
          <a:noFill/>
          <a:ln/>
        </p:spPr>
        <p:txBody>
          <a:bodyPr wrap="square" lIns="0" tIns="0" rIns="0" bIns="0" rtlCol="0" anchor="t"/>
          <a:lstStyle/>
          <a:p>
            <a:pPr>
              <a:lnSpc>
                <a:spcPts val="1917"/>
              </a:lnSpc>
            </a:pPr>
            <a:r>
              <a:rPr lang="en-US" dirty="0">
                <a:latin typeface="Times New Roman" panose="02020603050405020304" pitchFamily="18" charset="0"/>
                <a:ea typeface="Nobile" pitchFamily="34" charset="-122"/>
                <a:cs typeface="Times New Roman" panose="02020603050405020304" pitchFamily="18" charset="0"/>
              </a:rPr>
              <a:t>Складские и производственные помещения оборудуются холодильным оборудованием и холодильными камерами для хранения пищевой продукции.</a:t>
            </a:r>
            <a:endParaRPr lang="en-US"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5"/>
          <a:stretch>
            <a:fillRect/>
          </a:stretch>
        </p:blipFill>
        <p:spPr>
          <a:xfrm>
            <a:off x="5112147" y="4017367"/>
            <a:ext cx="385862" cy="385862"/>
          </a:xfrm>
          <a:prstGeom prst="rect">
            <a:avLst/>
          </a:prstGeom>
        </p:spPr>
      </p:pic>
      <p:sp>
        <p:nvSpPr>
          <p:cNvPr id="11" name="Text 5"/>
          <p:cNvSpPr/>
          <p:nvPr/>
        </p:nvSpPr>
        <p:spPr>
          <a:xfrm>
            <a:off x="5112147" y="4557515"/>
            <a:ext cx="1929308" cy="241201"/>
          </a:xfrm>
          <a:prstGeom prst="rect">
            <a:avLst/>
          </a:prstGeom>
          <a:noFill/>
          <a:ln/>
        </p:spPr>
        <p:txBody>
          <a:bodyPr wrap="none" lIns="0" tIns="0" rIns="0" bIns="0" rtlCol="0" anchor="t"/>
          <a:lstStyle/>
          <a:p>
            <a:pPr>
              <a:lnSpc>
                <a:spcPts val="1875"/>
              </a:lnSpc>
            </a:pPr>
            <a:r>
              <a:rPr lang="en-US" b="1" dirty="0">
                <a:latin typeface="Times New Roman" panose="02020603050405020304" pitchFamily="18" charset="0"/>
                <a:ea typeface="Corben" pitchFamily="34" charset="-122"/>
                <a:cs typeface="Times New Roman" panose="02020603050405020304" pitchFamily="18" charset="0"/>
              </a:rPr>
              <a:t>Посуда</a:t>
            </a:r>
            <a:endParaRPr lang="en-US" b="1" dirty="0">
              <a:latin typeface="Times New Roman" panose="02020603050405020304" pitchFamily="18" charset="0"/>
              <a:cs typeface="Times New Roman" panose="02020603050405020304" pitchFamily="18" charset="0"/>
            </a:endParaRPr>
          </a:p>
        </p:txBody>
      </p:sp>
      <p:sp>
        <p:nvSpPr>
          <p:cNvPr id="12" name="Text 6"/>
          <p:cNvSpPr/>
          <p:nvPr/>
        </p:nvSpPr>
        <p:spPr>
          <a:xfrm>
            <a:off x="5112147" y="4891286"/>
            <a:ext cx="3154065" cy="1706066"/>
          </a:xfrm>
          <a:prstGeom prst="rect">
            <a:avLst/>
          </a:prstGeom>
          <a:noFill/>
          <a:ln/>
        </p:spPr>
        <p:txBody>
          <a:bodyPr wrap="square" lIns="0" tIns="0" rIns="0" bIns="0" rtlCol="0" anchor="t"/>
          <a:lstStyle/>
          <a:p>
            <a:pPr>
              <a:lnSpc>
                <a:spcPts val="1917"/>
              </a:lnSpc>
            </a:pPr>
            <a:r>
              <a:rPr lang="en-US" dirty="0">
                <a:latin typeface="Times New Roman" panose="02020603050405020304" pitchFamily="18" charset="0"/>
                <a:ea typeface="Nobile" pitchFamily="34" charset="-122"/>
                <a:cs typeface="Times New Roman" panose="02020603050405020304" pitchFamily="18" charset="0"/>
              </a:rPr>
              <a:t>Объект питания обеспечивается столовой, чайной, стеклянной посудой и столовыми приборами с учетом потребности объекта питания количеством одновременно используемой посуды.</a:t>
            </a:r>
            <a:endParaRPr lang="en-US" dirty="0">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4609796" cy="4195482"/>
          </a:xfrm>
          <a:prstGeom prst="rect">
            <a:avLst/>
          </a:prstGeom>
        </p:spPr>
      </p:pic>
      <p:pic>
        <p:nvPicPr>
          <p:cNvPr id="18" name="Рисунок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4195482"/>
            <a:ext cx="4609796" cy="2620627"/>
          </a:xfrm>
          <a:prstGeom prst="rect">
            <a:avLst/>
          </a:prstGeom>
        </p:spPr>
      </p:pic>
    </p:spTree>
    <p:extLst>
      <p:ext uri="{BB962C8B-B14F-4D97-AF65-F5344CB8AC3E}">
        <p14:creationId xmlns:p14="http://schemas.microsoft.com/office/powerpoint/2010/main" val="3792911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402953" y="489820"/>
            <a:ext cx="9722843" cy="468114"/>
          </a:xfrm>
          <a:prstGeom prst="rect">
            <a:avLst/>
          </a:prstGeom>
          <a:ln/>
        </p:spPr>
        <p:style>
          <a:lnRef idx="2">
            <a:schemeClr val="accent5"/>
          </a:lnRef>
          <a:fillRef idx="1">
            <a:schemeClr val="lt1"/>
          </a:fillRef>
          <a:effectRef idx="0">
            <a:schemeClr val="accent5"/>
          </a:effectRef>
          <a:fontRef idx="minor">
            <a:schemeClr val="dk1"/>
          </a:fontRef>
        </p:style>
        <p:txBody>
          <a:bodyPr wrap="none" lIns="0" tIns="0" rIns="0" bIns="0" rtlCol="0" anchor="t"/>
          <a:lstStyle/>
          <a:p>
            <a:pPr algn="ctr">
              <a:lnSpc>
                <a:spcPts val="3667"/>
              </a:lnSpc>
            </a:pPr>
            <a:r>
              <a:rPr lang="en-US" sz="2400" b="1" dirty="0">
                <a:latin typeface="Times New Roman" panose="02020603050405020304" pitchFamily="18" charset="0"/>
                <a:ea typeface="Corben" pitchFamily="34" charset="-122"/>
                <a:cs typeface="Times New Roman" panose="02020603050405020304" pitchFamily="18" charset="0"/>
              </a:rPr>
              <a:t>Соблюдение поточности технологических процессов</a:t>
            </a:r>
            <a:endParaRPr lang="en-US" sz="2400" b="1" dirty="0">
              <a:latin typeface="Times New Roman" panose="02020603050405020304" pitchFamily="18" charset="0"/>
              <a:cs typeface="Times New Roman" panose="02020603050405020304" pitchFamily="18" charset="0"/>
            </a:endParaRPr>
          </a:p>
        </p:txBody>
      </p:sp>
      <p:sp>
        <p:nvSpPr>
          <p:cNvPr id="3" name="Shape 1"/>
          <p:cNvSpPr/>
          <p:nvPr/>
        </p:nvSpPr>
        <p:spPr>
          <a:xfrm>
            <a:off x="524272" y="4052491"/>
            <a:ext cx="11143457" cy="19050"/>
          </a:xfrm>
          <a:prstGeom prst="roundRect">
            <a:avLst>
              <a:gd name="adj" fmla="val 330277"/>
            </a:avLst>
          </a:prstGeom>
          <a:solidFill>
            <a:srgbClr val="B8BFDF"/>
          </a:solidFill>
          <a:ln/>
        </p:spPr>
      </p:sp>
      <p:sp>
        <p:nvSpPr>
          <p:cNvPr id="4" name="Shape 2"/>
          <p:cNvSpPr/>
          <p:nvPr/>
        </p:nvSpPr>
        <p:spPr>
          <a:xfrm>
            <a:off x="3263007" y="3528268"/>
            <a:ext cx="19050" cy="524272"/>
          </a:xfrm>
          <a:prstGeom prst="roundRect">
            <a:avLst>
              <a:gd name="adj" fmla="val 330277"/>
            </a:avLst>
          </a:prstGeom>
          <a:solidFill>
            <a:srgbClr val="B8BFDF"/>
          </a:solidFill>
          <a:ln/>
        </p:spPr>
      </p:sp>
      <p:sp>
        <p:nvSpPr>
          <p:cNvPr id="5" name="Shape 3"/>
          <p:cNvSpPr/>
          <p:nvPr/>
        </p:nvSpPr>
        <p:spPr>
          <a:xfrm>
            <a:off x="3104059" y="3883968"/>
            <a:ext cx="337046" cy="337046"/>
          </a:xfrm>
          <a:prstGeom prst="roundRect">
            <a:avLst>
              <a:gd name="adj" fmla="val 18667"/>
            </a:avLst>
          </a:prstGeom>
          <a:solidFill>
            <a:srgbClr val="D2D9F9"/>
          </a:solidFill>
          <a:ln w="7620">
            <a:solidFill>
              <a:srgbClr val="B8BFDF"/>
            </a:solidFill>
            <a:prstDash val="solid"/>
          </a:ln>
        </p:spPr>
      </p:sp>
      <p:sp>
        <p:nvSpPr>
          <p:cNvPr id="6" name="Text 4"/>
          <p:cNvSpPr/>
          <p:nvPr/>
        </p:nvSpPr>
        <p:spPr>
          <a:xfrm>
            <a:off x="3239394" y="3940125"/>
            <a:ext cx="66378" cy="224731"/>
          </a:xfrm>
          <a:prstGeom prst="rect">
            <a:avLst/>
          </a:prstGeom>
          <a:noFill/>
          <a:ln/>
        </p:spPr>
        <p:txBody>
          <a:bodyPr wrap="none" lIns="0" tIns="0" rIns="0" bIns="0" rtlCol="0" anchor="t"/>
          <a:lstStyle/>
          <a:p>
            <a:pPr algn="ctr">
              <a:lnSpc>
                <a:spcPts val="1750"/>
              </a:lnSpc>
            </a:pPr>
            <a:r>
              <a:rPr lang="en-US" dirty="0">
                <a:latin typeface="Times New Roman" panose="02020603050405020304" pitchFamily="18" charset="0"/>
                <a:ea typeface="Corben" pitchFamily="34" charset="-122"/>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7" name="Text 5"/>
          <p:cNvSpPr/>
          <p:nvPr/>
        </p:nvSpPr>
        <p:spPr>
          <a:xfrm>
            <a:off x="2201566" y="1376660"/>
            <a:ext cx="2208411" cy="233958"/>
          </a:xfrm>
          <a:prstGeom prst="rect">
            <a:avLst/>
          </a:prstGeom>
          <a:noFill/>
          <a:ln/>
        </p:spPr>
        <p:txBody>
          <a:bodyPr wrap="none" lIns="0" tIns="0" rIns="0" bIns="0" rtlCol="0" anchor="t"/>
          <a:lstStyle/>
          <a:p>
            <a:pPr algn="ctr">
              <a:lnSpc>
                <a:spcPts val="1833"/>
              </a:lnSpc>
            </a:pPr>
            <a:r>
              <a:rPr lang="en-US" b="1" dirty="0">
                <a:latin typeface="Times New Roman" panose="02020603050405020304" pitchFamily="18" charset="0"/>
                <a:ea typeface="Corben" pitchFamily="34" charset="-122"/>
                <a:cs typeface="Times New Roman" panose="02020603050405020304" pitchFamily="18" charset="0"/>
              </a:rPr>
              <a:t>Разделение</a:t>
            </a:r>
            <a:r>
              <a:rPr lang="en-US" dirty="0">
                <a:latin typeface="Times New Roman" panose="02020603050405020304" pitchFamily="18" charset="0"/>
                <a:ea typeface="Corben" pitchFamily="34" charset="-122"/>
                <a:cs typeface="Times New Roman" panose="02020603050405020304" pitchFamily="18" charset="0"/>
              </a:rPr>
              <a:t> </a:t>
            </a:r>
            <a:r>
              <a:rPr lang="en-US" b="1" dirty="0">
                <a:latin typeface="Times New Roman" panose="02020603050405020304" pitchFamily="18" charset="0"/>
                <a:ea typeface="Corben" pitchFamily="34" charset="-122"/>
                <a:cs typeface="Times New Roman" panose="02020603050405020304" pitchFamily="18" charset="0"/>
              </a:rPr>
              <a:t>помещений</a:t>
            </a:r>
            <a:endParaRPr lang="en-US" b="1" dirty="0">
              <a:latin typeface="Times New Roman" panose="02020603050405020304" pitchFamily="18" charset="0"/>
              <a:cs typeface="Times New Roman" panose="02020603050405020304" pitchFamily="18" charset="0"/>
            </a:endParaRPr>
          </a:p>
        </p:txBody>
      </p:sp>
      <p:sp>
        <p:nvSpPr>
          <p:cNvPr id="8" name="Text 6"/>
          <p:cNvSpPr/>
          <p:nvPr/>
        </p:nvSpPr>
        <p:spPr>
          <a:xfrm>
            <a:off x="833531" y="1792312"/>
            <a:ext cx="4326141" cy="1198563"/>
          </a:xfrm>
          <a:prstGeom prst="rect">
            <a:avLst/>
          </a:prstGeom>
          <a:noFill/>
          <a:ln/>
        </p:spPr>
        <p:txBody>
          <a:bodyPr wrap="square" lIns="0" tIns="0" rIns="0" bIns="0" rtlCol="0" anchor="t"/>
          <a:lstStyle/>
          <a:p>
            <a:pPr algn="ctr">
              <a:lnSpc>
                <a:spcPts val="1875"/>
              </a:lnSpc>
            </a:pPr>
            <a:r>
              <a:rPr lang="en-US" dirty="0">
                <a:latin typeface="Times New Roman" panose="02020603050405020304" pitchFamily="18" charset="0"/>
                <a:ea typeface="Nobile" pitchFamily="34" charset="-122"/>
                <a:cs typeface="Times New Roman" panose="02020603050405020304" pitchFamily="18" charset="0"/>
              </a:rPr>
              <a:t>При идеальных условиях для каждого технологического процесса должны быть выделены отдельные помещения – цеха (мясо-рыбный цех, цех первичной обработки овощей, цех вторичной обработки овощей, холодный цех, горячий цех, моечная для кухонной посуды, моечная для столовой посуды).</a:t>
            </a:r>
            <a:endParaRPr lang="en-US" dirty="0">
              <a:latin typeface="Times New Roman" panose="02020603050405020304" pitchFamily="18" charset="0"/>
              <a:cs typeface="Times New Roman" panose="02020603050405020304" pitchFamily="18" charset="0"/>
            </a:endParaRPr>
          </a:p>
        </p:txBody>
      </p:sp>
      <p:sp>
        <p:nvSpPr>
          <p:cNvPr id="9" name="Shape 7"/>
          <p:cNvSpPr/>
          <p:nvPr/>
        </p:nvSpPr>
        <p:spPr>
          <a:xfrm>
            <a:off x="6086277" y="4052441"/>
            <a:ext cx="19050" cy="524272"/>
          </a:xfrm>
          <a:prstGeom prst="roundRect">
            <a:avLst>
              <a:gd name="adj" fmla="val 330277"/>
            </a:avLst>
          </a:prstGeom>
          <a:solidFill>
            <a:srgbClr val="B8BFDF"/>
          </a:solidFill>
          <a:ln/>
        </p:spPr>
      </p:sp>
      <p:sp>
        <p:nvSpPr>
          <p:cNvPr id="10" name="Shape 8"/>
          <p:cNvSpPr/>
          <p:nvPr/>
        </p:nvSpPr>
        <p:spPr>
          <a:xfrm>
            <a:off x="5927329" y="3883968"/>
            <a:ext cx="337046" cy="337046"/>
          </a:xfrm>
          <a:prstGeom prst="roundRect">
            <a:avLst>
              <a:gd name="adj" fmla="val 18667"/>
            </a:avLst>
          </a:prstGeom>
          <a:solidFill>
            <a:srgbClr val="D2D9F9"/>
          </a:solidFill>
          <a:ln w="7620">
            <a:solidFill>
              <a:srgbClr val="B8BFDF"/>
            </a:solidFill>
            <a:prstDash val="solid"/>
          </a:ln>
        </p:spPr>
      </p:sp>
      <p:sp>
        <p:nvSpPr>
          <p:cNvPr id="11" name="Text 9"/>
          <p:cNvSpPr/>
          <p:nvPr/>
        </p:nvSpPr>
        <p:spPr>
          <a:xfrm>
            <a:off x="6037263" y="3940125"/>
            <a:ext cx="117178" cy="224731"/>
          </a:xfrm>
          <a:prstGeom prst="rect">
            <a:avLst/>
          </a:prstGeom>
          <a:noFill/>
          <a:ln/>
        </p:spPr>
        <p:txBody>
          <a:bodyPr wrap="none" lIns="0" tIns="0" rIns="0" bIns="0" rtlCol="0" anchor="t"/>
          <a:lstStyle/>
          <a:p>
            <a:pPr algn="ctr">
              <a:lnSpc>
                <a:spcPts val="1750"/>
              </a:lnSpc>
            </a:pPr>
            <a:r>
              <a:rPr lang="en-US" dirty="0">
                <a:latin typeface="Times New Roman" panose="02020603050405020304" pitchFamily="18" charset="0"/>
                <a:ea typeface="Corben" pitchFamily="34" charset="-122"/>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12" name="Text 10"/>
          <p:cNvSpPr/>
          <p:nvPr/>
        </p:nvSpPr>
        <p:spPr>
          <a:xfrm>
            <a:off x="5159672" y="4726583"/>
            <a:ext cx="1872457" cy="233958"/>
          </a:xfrm>
          <a:prstGeom prst="rect">
            <a:avLst/>
          </a:prstGeom>
          <a:noFill/>
          <a:ln/>
        </p:spPr>
        <p:txBody>
          <a:bodyPr wrap="none" lIns="0" tIns="0" rIns="0" bIns="0" rtlCol="0" anchor="t"/>
          <a:lstStyle/>
          <a:p>
            <a:pPr algn="ctr">
              <a:lnSpc>
                <a:spcPts val="1833"/>
              </a:lnSpc>
            </a:pPr>
            <a:r>
              <a:rPr lang="en-US" b="1" dirty="0">
                <a:latin typeface="Times New Roman" panose="02020603050405020304" pitchFamily="18" charset="0"/>
                <a:ea typeface="Corben" pitchFamily="34" charset="-122"/>
                <a:cs typeface="Times New Roman" panose="02020603050405020304" pitchFamily="18" charset="0"/>
              </a:rPr>
              <a:t>Зональное</a:t>
            </a:r>
            <a:r>
              <a:rPr lang="en-US" dirty="0">
                <a:latin typeface="Times New Roman" panose="02020603050405020304" pitchFamily="18" charset="0"/>
                <a:ea typeface="Corben" pitchFamily="34" charset="-122"/>
                <a:cs typeface="Times New Roman" panose="02020603050405020304" pitchFamily="18" charset="0"/>
              </a:rPr>
              <a:t> </a:t>
            </a:r>
            <a:r>
              <a:rPr lang="en-US" b="1" dirty="0">
                <a:latin typeface="Times New Roman" panose="02020603050405020304" pitchFamily="18" charset="0"/>
                <a:ea typeface="Corben" pitchFamily="34" charset="-122"/>
                <a:cs typeface="Times New Roman" panose="02020603050405020304" pitchFamily="18" charset="0"/>
              </a:rPr>
              <a:t>деление</a:t>
            </a:r>
            <a:endParaRPr lang="en-US" b="1" dirty="0">
              <a:latin typeface="Times New Roman" panose="02020603050405020304" pitchFamily="18" charset="0"/>
              <a:cs typeface="Times New Roman" panose="02020603050405020304" pitchFamily="18" charset="0"/>
            </a:endParaRPr>
          </a:p>
        </p:txBody>
      </p:sp>
      <p:sp>
        <p:nvSpPr>
          <p:cNvPr id="13" name="Text 11"/>
          <p:cNvSpPr/>
          <p:nvPr/>
        </p:nvSpPr>
        <p:spPr>
          <a:xfrm>
            <a:off x="3497263" y="5050334"/>
            <a:ext cx="5197376" cy="1198563"/>
          </a:xfrm>
          <a:prstGeom prst="rect">
            <a:avLst/>
          </a:prstGeom>
          <a:noFill/>
          <a:ln/>
        </p:spPr>
        <p:txBody>
          <a:bodyPr wrap="square" lIns="0" tIns="0" rIns="0" bIns="0" rtlCol="0" anchor="t"/>
          <a:lstStyle/>
          <a:p>
            <a:pPr algn="ctr">
              <a:lnSpc>
                <a:spcPts val="1875"/>
              </a:lnSpc>
            </a:pPr>
            <a:r>
              <a:rPr lang="en-US" dirty="0">
                <a:latin typeface="Times New Roman" panose="02020603050405020304" pitchFamily="18" charset="0"/>
                <a:ea typeface="Nobile" pitchFamily="34" charset="-122"/>
                <a:cs typeface="Times New Roman" panose="02020603050405020304" pitchFamily="18" charset="0"/>
              </a:rPr>
              <a:t>Часто встречается зональное деление цехов в одном или нескольких производственных помещениях. В таких случаях риски пересечения потоков сырья и готовой продукции, чистой и грязной посуды, а следовательно и контаминация готовых блюд микроорганизмами, гораздо выше.</a:t>
            </a:r>
            <a:endParaRPr lang="en-US" dirty="0">
              <a:latin typeface="Times New Roman" panose="02020603050405020304" pitchFamily="18" charset="0"/>
              <a:cs typeface="Times New Roman" panose="02020603050405020304" pitchFamily="18" charset="0"/>
            </a:endParaRPr>
          </a:p>
        </p:txBody>
      </p:sp>
      <p:sp>
        <p:nvSpPr>
          <p:cNvPr id="14" name="Shape 12"/>
          <p:cNvSpPr/>
          <p:nvPr/>
        </p:nvSpPr>
        <p:spPr>
          <a:xfrm>
            <a:off x="8909645" y="3528268"/>
            <a:ext cx="19050" cy="524272"/>
          </a:xfrm>
          <a:prstGeom prst="roundRect">
            <a:avLst>
              <a:gd name="adj" fmla="val 330277"/>
            </a:avLst>
          </a:prstGeom>
          <a:solidFill>
            <a:srgbClr val="B8BFDF"/>
          </a:solidFill>
          <a:ln/>
        </p:spPr>
      </p:sp>
      <p:sp>
        <p:nvSpPr>
          <p:cNvPr id="15" name="Shape 13"/>
          <p:cNvSpPr/>
          <p:nvPr/>
        </p:nvSpPr>
        <p:spPr>
          <a:xfrm>
            <a:off x="8750697" y="3883968"/>
            <a:ext cx="337046" cy="337046"/>
          </a:xfrm>
          <a:prstGeom prst="roundRect">
            <a:avLst>
              <a:gd name="adj" fmla="val 18667"/>
            </a:avLst>
          </a:prstGeom>
          <a:solidFill>
            <a:srgbClr val="D2D9F9"/>
          </a:solidFill>
          <a:ln w="7620">
            <a:solidFill>
              <a:srgbClr val="B8BFDF"/>
            </a:solidFill>
            <a:prstDash val="solid"/>
          </a:ln>
        </p:spPr>
      </p:sp>
      <p:sp>
        <p:nvSpPr>
          <p:cNvPr id="16" name="Text 14"/>
          <p:cNvSpPr/>
          <p:nvPr/>
        </p:nvSpPr>
        <p:spPr>
          <a:xfrm>
            <a:off x="8856067" y="3940125"/>
            <a:ext cx="126207" cy="224731"/>
          </a:xfrm>
          <a:prstGeom prst="rect">
            <a:avLst/>
          </a:prstGeom>
          <a:noFill/>
          <a:ln/>
        </p:spPr>
        <p:txBody>
          <a:bodyPr wrap="none" lIns="0" tIns="0" rIns="0" bIns="0" rtlCol="0" anchor="t"/>
          <a:lstStyle/>
          <a:p>
            <a:pPr algn="ctr">
              <a:lnSpc>
                <a:spcPts val="1750"/>
              </a:lnSpc>
            </a:pPr>
            <a:r>
              <a:rPr lang="en-US" dirty="0">
                <a:latin typeface="Times New Roman" panose="02020603050405020304" pitchFamily="18" charset="0"/>
                <a:ea typeface="Corben" pitchFamily="34" charset="-122"/>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
        <p:nvSpPr>
          <p:cNvPr id="17" name="Text 15"/>
          <p:cNvSpPr/>
          <p:nvPr/>
        </p:nvSpPr>
        <p:spPr>
          <a:xfrm>
            <a:off x="7593943" y="1317737"/>
            <a:ext cx="2400399" cy="233958"/>
          </a:xfrm>
          <a:prstGeom prst="rect">
            <a:avLst/>
          </a:prstGeom>
          <a:noFill/>
          <a:ln/>
        </p:spPr>
        <p:txBody>
          <a:bodyPr wrap="none" lIns="0" tIns="0" rIns="0" bIns="0" rtlCol="0" anchor="t"/>
          <a:lstStyle/>
          <a:p>
            <a:pPr algn="ctr">
              <a:lnSpc>
                <a:spcPts val="1833"/>
              </a:lnSpc>
            </a:pPr>
            <a:r>
              <a:rPr lang="en-US" b="1" dirty="0" err="1">
                <a:latin typeface="Times New Roman" panose="02020603050405020304" pitchFamily="18" charset="0"/>
                <a:ea typeface="Corben" pitchFamily="34" charset="-122"/>
                <a:cs typeface="Times New Roman" panose="02020603050405020304" pitchFamily="18" charset="0"/>
              </a:rPr>
              <a:t>Маркировка</a:t>
            </a:r>
            <a:r>
              <a:rPr lang="en-US" dirty="0">
                <a:latin typeface="Times New Roman" panose="02020603050405020304" pitchFamily="18" charset="0"/>
                <a:ea typeface="Corben" pitchFamily="34" charset="-122"/>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18" name="Text 16"/>
          <p:cNvSpPr/>
          <p:nvPr/>
        </p:nvSpPr>
        <p:spPr>
          <a:xfrm>
            <a:off x="6037263" y="1794425"/>
            <a:ext cx="5513761" cy="1677988"/>
          </a:xfrm>
          <a:prstGeom prst="rect">
            <a:avLst/>
          </a:prstGeom>
          <a:noFill/>
          <a:ln/>
        </p:spPr>
        <p:txBody>
          <a:bodyPr wrap="square" lIns="0" tIns="0" rIns="0" bIns="0" rtlCol="0" anchor="t"/>
          <a:lstStyle/>
          <a:p>
            <a:pPr algn="ctr">
              <a:lnSpc>
                <a:spcPts val="1875"/>
              </a:lnSpc>
            </a:pPr>
            <a:r>
              <a:rPr lang="en-US" dirty="0">
                <a:latin typeface="Times New Roman" panose="02020603050405020304" pitchFamily="18" charset="0"/>
                <a:ea typeface="Nobile" pitchFamily="34" charset="-122"/>
                <a:cs typeface="Times New Roman" panose="02020603050405020304" pitchFamily="18" charset="0"/>
              </a:rPr>
              <a:t>Инвентарь и оборудование для сырой продукции должны быть промаркированы в соответствии с обрабатываемым продуктом (сырое или готовое) и использоваться исключительно по назначению, не были расположены в непосредственной близости, а отграничивались либо технологическим процессом с применением высоких температур, либо стенами, перегородками, или находились в разных частях помещения.</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56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982208" y="290435"/>
            <a:ext cx="6056908" cy="461169"/>
          </a:xfrm>
          <a:prstGeom prst="rect">
            <a:avLst/>
          </a:prstGeom>
          <a:ln/>
        </p:spPr>
        <p:style>
          <a:lnRef idx="2">
            <a:schemeClr val="accent5"/>
          </a:lnRef>
          <a:fillRef idx="1">
            <a:schemeClr val="lt1"/>
          </a:fillRef>
          <a:effectRef idx="0">
            <a:schemeClr val="accent5"/>
          </a:effectRef>
          <a:fontRef idx="minor">
            <a:schemeClr val="dk1"/>
          </a:fontRef>
        </p:style>
        <p:txBody>
          <a:bodyPr wrap="none" lIns="0" tIns="0" rIns="0" bIns="0" rtlCol="0" anchor="t"/>
          <a:lstStyle/>
          <a:p>
            <a:pPr algn="ctr">
              <a:lnSpc>
                <a:spcPts val="3625"/>
              </a:lnSpc>
            </a:pPr>
            <a:r>
              <a:rPr lang="en-US" sz="2400" b="1" dirty="0">
                <a:solidFill>
                  <a:srgbClr val="1B1B27"/>
                </a:solidFill>
                <a:latin typeface="Times New Roman" panose="02020603050405020304" pitchFamily="18" charset="0"/>
                <a:ea typeface="Corben" pitchFamily="34" charset="-122"/>
                <a:cs typeface="Times New Roman" panose="02020603050405020304" pitchFamily="18" charset="0"/>
              </a:rPr>
              <a:t>Условия и качество мытья посуды</a:t>
            </a:r>
            <a:endParaRPr lang="en-US" sz="2400" b="1"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516533" y="1303933"/>
            <a:ext cx="737890" cy="1180703"/>
          </a:xfrm>
          <a:prstGeom prst="rect">
            <a:avLst/>
          </a:prstGeom>
        </p:spPr>
      </p:pic>
      <p:sp>
        <p:nvSpPr>
          <p:cNvPr id="4" name="Text 1"/>
          <p:cNvSpPr/>
          <p:nvPr/>
        </p:nvSpPr>
        <p:spPr>
          <a:xfrm>
            <a:off x="1475780" y="1451471"/>
            <a:ext cx="3048298" cy="230485"/>
          </a:xfrm>
          <a:prstGeom prst="rect">
            <a:avLst/>
          </a:prstGeom>
          <a:noFill/>
          <a:ln/>
        </p:spPr>
        <p:txBody>
          <a:bodyPr wrap="none" lIns="0" tIns="0" rIns="0" bIns="0" rtlCol="0" anchor="t"/>
          <a:lstStyle/>
          <a:p>
            <a:pPr>
              <a:lnSpc>
                <a:spcPts val="1792"/>
              </a:lnSpc>
            </a:pPr>
            <a:r>
              <a:rPr lang="en-US" b="1" dirty="0">
                <a:latin typeface="Times New Roman" panose="02020603050405020304" pitchFamily="18" charset="0"/>
                <a:ea typeface="Corben" pitchFamily="34" charset="-122"/>
                <a:cs typeface="Times New Roman" panose="02020603050405020304" pitchFamily="18" charset="0"/>
              </a:rPr>
              <a:t>Раздельные моечные помещения</a:t>
            </a:r>
            <a:endParaRPr lang="en-US" b="1" dirty="0">
              <a:latin typeface="Times New Roman" panose="02020603050405020304" pitchFamily="18" charset="0"/>
              <a:cs typeface="Times New Roman" panose="02020603050405020304" pitchFamily="18" charset="0"/>
            </a:endParaRPr>
          </a:p>
        </p:txBody>
      </p:sp>
      <p:sp>
        <p:nvSpPr>
          <p:cNvPr id="5" name="Text 2"/>
          <p:cNvSpPr/>
          <p:nvPr/>
        </p:nvSpPr>
        <p:spPr>
          <a:xfrm>
            <a:off x="1475780" y="1770459"/>
            <a:ext cx="10199688" cy="472282"/>
          </a:xfrm>
          <a:prstGeom prst="rect">
            <a:avLst/>
          </a:prstGeom>
          <a:noFill/>
          <a:ln/>
        </p:spPr>
        <p:txBody>
          <a:bodyPr wrap="square" lIns="0" tIns="0" rIns="0" bIns="0" rtlCol="0" anchor="t"/>
          <a:lstStyle/>
          <a:p>
            <a:pPr>
              <a:lnSpc>
                <a:spcPts val="1833"/>
              </a:lnSpc>
            </a:pPr>
            <a:r>
              <a:rPr lang="ru-RU" dirty="0">
                <a:latin typeface="Times New Roman" panose="02020603050405020304" pitchFamily="18" charset="0"/>
                <a:cs typeface="Times New Roman" panose="02020603050405020304" pitchFamily="18" charset="0"/>
              </a:rPr>
              <a:t>Для мытья и дезинфекции кухонной посуды, инвентаря и многооборотной транспортной упаковки (тары) предусматриваются раздельные моечные помещения или отделения (участки) с двухсекционными моечными ваннами с подводкой холодной и горячей воды через смесители.</a:t>
            </a:r>
          </a:p>
          <a:p>
            <a:pPr>
              <a:lnSpc>
                <a:spcPts val="1833"/>
              </a:lnSpc>
            </a:pPr>
            <a:endParaRPr lang="en-US"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16533" y="2484636"/>
            <a:ext cx="737890" cy="1322487"/>
          </a:xfrm>
          <a:prstGeom prst="rect">
            <a:avLst/>
          </a:prstGeom>
        </p:spPr>
      </p:pic>
      <p:sp>
        <p:nvSpPr>
          <p:cNvPr id="8" name="Text 4"/>
          <p:cNvSpPr/>
          <p:nvPr/>
        </p:nvSpPr>
        <p:spPr>
          <a:xfrm>
            <a:off x="1473597" y="2744490"/>
            <a:ext cx="10199688" cy="708422"/>
          </a:xfrm>
          <a:prstGeom prst="rect">
            <a:avLst/>
          </a:prstGeom>
          <a:noFill/>
          <a:ln/>
        </p:spPr>
        <p:txBody>
          <a:bodyPr wrap="square" lIns="0" tIns="0" rIns="0" bIns="0" rtlCol="0" anchor="t"/>
          <a:lstStyle/>
          <a:p>
            <a:r>
              <a:rPr lang="ru-RU" dirty="0">
                <a:latin typeface="Times New Roman" panose="02020603050405020304" pitchFamily="18" charset="0"/>
                <a:cs typeface="Times New Roman" panose="02020603050405020304" pitchFamily="18" charset="0"/>
              </a:rPr>
              <a:t>Предусматривается отдельное помещение или отделение (участок), установка оборудования для приема использованной и выдачи чистой посуды, а также использование устройства раздельных окон для приема использованной и выдачи чистой посуды в моечной столовой посуды (отделении, участке).</a:t>
            </a:r>
          </a:p>
        </p:txBody>
      </p:sp>
      <p:pic>
        <p:nvPicPr>
          <p:cNvPr id="9" name="Image 2" descr="preencoded.png"/>
          <p:cNvPicPr>
            <a:picLocks noChangeAspect="1"/>
          </p:cNvPicPr>
          <p:nvPr/>
        </p:nvPicPr>
        <p:blipFill>
          <a:blip r:embed="rId5"/>
          <a:stretch>
            <a:fillRect/>
          </a:stretch>
        </p:blipFill>
        <p:spPr>
          <a:xfrm>
            <a:off x="516533" y="3807123"/>
            <a:ext cx="737890" cy="1180703"/>
          </a:xfrm>
          <a:prstGeom prst="rect">
            <a:avLst/>
          </a:prstGeom>
        </p:spPr>
      </p:pic>
      <p:sp>
        <p:nvSpPr>
          <p:cNvPr id="10" name="Text 5"/>
          <p:cNvSpPr/>
          <p:nvPr/>
        </p:nvSpPr>
        <p:spPr>
          <a:xfrm>
            <a:off x="1475780" y="3954661"/>
            <a:ext cx="2163961" cy="230485"/>
          </a:xfrm>
          <a:prstGeom prst="rect">
            <a:avLst/>
          </a:prstGeom>
          <a:noFill/>
          <a:ln/>
        </p:spPr>
        <p:txBody>
          <a:bodyPr wrap="none" lIns="0" tIns="0" rIns="0" bIns="0" rtlCol="0" anchor="t"/>
          <a:lstStyle/>
          <a:p>
            <a:pPr>
              <a:lnSpc>
                <a:spcPts val="1792"/>
              </a:lnSpc>
            </a:pPr>
            <a:r>
              <a:rPr lang="en-US" b="1" dirty="0">
                <a:latin typeface="Times New Roman" panose="02020603050405020304" pitchFamily="18" charset="0"/>
                <a:ea typeface="Corben" pitchFamily="34" charset="-122"/>
                <a:cs typeface="Times New Roman" panose="02020603050405020304" pitchFamily="18" charset="0"/>
              </a:rPr>
              <a:t>Мытье столовой посуды</a:t>
            </a:r>
            <a:endParaRPr lang="en-US" b="1" dirty="0">
              <a:latin typeface="Times New Roman" panose="02020603050405020304" pitchFamily="18" charset="0"/>
              <a:cs typeface="Times New Roman" panose="02020603050405020304" pitchFamily="18" charset="0"/>
            </a:endParaRPr>
          </a:p>
        </p:txBody>
      </p:sp>
      <p:sp>
        <p:nvSpPr>
          <p:cNvPr id="11" name="Text 6"/>
          <p:cNvSpPr/>
          <p:nvPr/>
        </p:nvSpPr>
        <p:spPr>
          <a:xfrm>
            <a:off x="1475780" y="4273649"/>
            <a:ext cx="10199688" cy="472282"/>
          </a:xfrm>
          <a:prstGeom prst="rect">
            <a:avLst/>
          </a:prstGeom>
          <a:noFill/>
          <a:ln/>
        </p:spPr>
        <p:txBody>
          <a:bodyPr wrap="square" lIns="0" tIns="0" rIns="0" bIns="0" rtlCol="0" anchor="t"/>
          <a:lstStyle/>
          <a:p>
            <a:pPr>
              <a:lnSpc>
                <a:spcPts val="1833"/>
              </a:lnSpc>
            </a:pPr>
            <a:endParaRPr lang="en-US" dirty="0">
              <a:latin typeface="Times New Roman" panose="02020603050405020304" pitchFamily="18" charset="0"/>
              <a:cs typeface="Times New Roman" panose="02020603050405020304" pitchFamily="18" charset="0"/>
            </a:endParaRPr>
          </a:p>
        </p:txBody>
      </p:sp>
      <p:pic>
        <p:nvPicPr>
          <p:cNvPr id="12" name="Image 3" descr="preencoded.png"/>
          <p:cNvPicPr>
            <a:picLocks noChangeAspect="1"/>
          </p:cNvPicPr>
          <p:nvPr/>
        </p:nvPicPr>
        <p:blipFill>
          <a:blip r:embed="rId6"/>
          <a:stretch>
            <a:fillRect/>
          </a:stretch>
        </p:blipFill>
        <p:spPr>
          <a:xfrm>
            <a:off x="516533" y="4987826"/>
            <a:ext cx="737890" cy="1322487"/>
          </a:xfrm>
          <a:prstGeom prst="rect">
            <a:avLst/>
          </a:prstGeom>
        </p:spPr>
      </p:pic>
      <p:sp>
        <p:nvSpPr>
          <p:cNvPr id="13" name="Text 7"/>
          <p:cNvSpPr/>
          <p:nvPr/>
        </p:nvSpPr>
        <p:spPr>
          <a:xfrm>
            <a:off x="1475780" y="5135364"/>
            <a:ext cx="1844873" cy="230485"/>
          </a:xfrm>
          <a:prstGeom prst="rect">
            <a:avLst/>
          </a:prstGeom>
          <a:noFill/>
          <a:ln/>
        </p:spPr>
        <p:txBody>
          <a:bodyPr wrap="none" lIns="0" tIns="0" rIns="0" bIns="0" rtlCol="0" anchor="t"/>
          <a:lstStyle/>
          <a:p>
            <a:pPr>
              <a:lnSpc>
                <a:spcPts val="1792"/>
              </a:lnSpc>
            </a:pPr>
            <a:r>
              <a:rPr lang="en-US" b="1" dirty="0">
                <a:latin typeface="Times New Roman" panose="02020603050405020304" pitchFamily="18" charset="0"/>
                <a:ea typeface="Corben" pitchFamily="34" charset="-122"/>
                <a:cs typeface="Times New Roman" panose="02020603050405020304" pitchFamily="18" charset="0"/>
              </a:rPr>
              <a:t>Дезинфекция</a:t>
            </a:r>
            <a:endParaRPr lang="en-US" b="1" dirty="0">
              <a:latin typeface="Times New Roman" panose="02020603050405020304" pitchFamily="18" charset="0"/>
              <a:cs typeface="Times New Roman" panose="02020603050405020304" pitchFamily="18" charset="0"/>
            </a:endParaRPr>
          </a:p>
        </p:txBody>
      </p:sp>
      <p:sp>
        <p:nvSpPr>
          <p:cNvPr id="14" name="Text 8"/>
          <p:cNvSpPr/>
          <p:nvPr/>
        </p:nvSpPr>
        <p:spPr>
          <a:xfrm>
            <a:off x="1475780" y="5454352"/>
            <a:ext cx="10199688" cy="708422"/>
          </a:xfrm>
          <a:prstGeom prst="rect">
            <a:avLst/>
          </a:prstGeom>
          <a:noFill/>
          <a:ln/>
        </p:spPr>
        <p:txBody>
          <a:bodyPr wrap="square" lIns="0" tIns="0" rIns="0" bIns="0" rtlCol="0" anchor="t"/>
          <a:lstStyle/>
          <a:p>
            <a:pPr>
              <a:lnSpc>
                <a:spcPts val="1833"/>
              </a:lnSpc>
            </a:pPr>
            <a:r>
              <a:rPr lang="en-US" dirty="0">
                <a:latin typeface="Times New Roman" panose="02020603050405020304" pitchFamily="18" charset="0"/>
                <a:ea typeface="Nobile" pitchFamily="34" charset="-122"/>
                <a:cs typeface="Times New Roman" panose="02020603050405020304" pitchFamily="18" charset="0"/>
              </a:rPr>
              <a:t>В конце рабочего дня мойка и дезинфекция всей столовой, чайной, стеклянной посуды, столовых приборов, подносов, инвентаря и многооборотной транспортной упаковки (тары) в посудомоечных машинах проводится с использованием режимов обработки, обеспечивающих их дезинфекцию.</a:t>
            </a:r>
            <a:endParaRPr lang="en-US" dirty="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1469185" y="4134727"/>
            <a:ext cx="10204100" cy="729430"/>
          </a:xfrm>
          <a:prstGeom prst="rect">
            <a:avLst/>
          </a:prstGeom>
        </p:spPr>
        <p:txBody>
          <a:bodyPr wrap="square">
            <a:spAutoFit/>
          </a:bodyPr>
          <a:lstStyle/>
          <a:p>
            <a:pPr algn="just">
              <a:lnSpc>
                <a:spcPct val="115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Для мытья посуды ручным способом оборудуются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трехсекционные</a:t>
            </a:r>
            <a:r>
              <a:rPr lang="ru-RU" dirty="0">
                <a:latin typeface="Times New Roman" panose="02020603050405020304" pitchFamily="18" charset="0"/>
                <a:ea typeface="Times New Roman" panose="02020603050405020304" pitchFamily="18" charset="0"/>
                <a:cs typeface="Times New Roman" panose="02020603050405020304" pitchFamily="18" charset="0"/>
              </a:rPr>
              <a:t> моечные ванны для столовой посуды, двухсекционные – для стеклянной посуды и столовых приборов.</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923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1453"/>
          <a:stretch/>
        </p:blipFill>
        <p:spPr>
          <a:xfrm>
            <a:off x="726286" y="457201"/>
            <a:ext cx="9560713" cy="6173082"/>
          </a:xfrm>
          <a:prstGeom prst="rect">
            <a:avLst/>
          </a:prstGeom>
        </p:spPr>
      </p:pic>
    </p:spTree>
    <p:extLst>
      <p:ext uri="{BB962C8B-B14F-4D97-AF65-F5344CB8AC3E}">
        <p14:creationId xmlns:p14="http://schemas.microsoft.com/office/powerpoint/2010/main" val="3639475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285368" y="362946"/>
            <a:ext cx="7077077" cy="427832"/>
          </a:xfrm>
          <a:prstGeom prst="rect">
            <a:avLst/>
          </a:prstGeom>
          <a:ln/>
        </p:spPr>
        <p:style>
          <a:lnRef idx="2">
            <a:schemeClr val="accent5"/>
          </a:lnRef>
          <a:fillRef idx="1">
            <a:schemeClr val="lt1"/>
          </a:fillRef>
          <a:effectRef idx="0">
            <a:schemeClr val="accent5"/>
          </a:effectRef>
          <a:fontRef idx="minor">
            <a:schemeClr val="dk1"/>
          </a:fontRef>
        </p:style>
        <p:txBody>
          <a:bodyPr wrap="none" lIns="0" tIns="0" rIns="0" bIns="0" rtlCol="0" anchor="t"/>
          <a:lstStyle/>
          <a:p>
            <a:pPr algn="ctr">
              <a:lnSpc>
                <a:spcPts val="3333"/>
              </a:lnSpc>
            </a:pPr>
            <a:r>
              <a:rPr lang="en-US" sz="2400" b="1" dirty="0">
                <a:latin typeface="Times New Roman" panose="02020603050405020304" pitchFamily="18" charset="0"/>
                <a:ea typeface="Corben" pitchFamily="34" charset="-122"/>
                <a:cs typeface="Times New Roman" panose="02020603050405020304" pitchFamily="18" charset="0"/>
              </a:rPr>
              <a:t>Режим питания и его особенности</a:t>
            </a:r>
            <a:endParaRPr lang="en-US" sz="2400" b="1"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2731493" y="1192113"/>
            <a:ext cx="1112044" cy="1007765"/>
          </a:xfrm>
          <a:prstGeom prst="rect">
            <a:avLst/>
          </a:prstGeom>
        </p:spPr>
      </p:pic>
      <p:sp>
        <p:nvSpPr>
          <p:cNvPr id="4" name="Text 1"/>
          <p:cNvSpPr/>
          <p:nvPr/>
        </p:nvSpPr>
        <p:spPr>
          <a:xfrm>
            <a:off x="3262213" y="1689596"/>
            <a:ext cx="50602" cy="273844"/>
          </a:xfrm>
          <a:prstGeom prst="rect">
            <a:avLst/>
          </a:prstGeom>
          <a:noFill/>
          <a:ln/>
        </p:spPr>
        <p:txBody>
          <a:bodyPr wrap="none" lIns="0" tIns="0" rIns="0" bIns="0" rtlCol="0" anchor="t"/>
          <a:lstStyle/>
          <a:p>
            <a:pPr algn="ctr">
              <a:lnSpc>
                <a:spcPts val="2125"/>
              </a:lnSpc>
            </a:pPr>
            <a:r>
              <a:rPr lang="en-US" dirty="0">
                <a:latin typeface="Times New Roman" panose="02020603050405020304" pitchFamily="18" charset="0"/>
                <a:ea typeface="Corben" pitchFamily="34" charset="-122"/>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5" name="Text 2"/>
          <p:cNvSpPr/>
          <p:nvPr/>
        </p:nvSpPr>
        <p:spPr>
          <a:xfrm>
            <a:off x="3980359" y="1588988"/>
            <a:ext cx="2547689" cy="237529"/>
          </a:xfrm>
          <a:prstGeom prst="rect">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t"/>
          <a:lstStyle/>
          <a:p>
            <a:pPr>
              <a:lnSpc>
                <a:spcPts val="1667"/>
              </a:lnSpc>
            </a:pPr>
            <a:r>
              <a:rPr lang="en-US" dirty="0">
                <a:latin typeface="Times New Roman" panose="02020603050405020304" pitchFamily="18" charset="0"/>
                <a:ea typeface="Corben" pitchFamily="34" charset="-122"/>
                <a:cs typeface="Times New Roman" panose="02020603050405020304" pitchFamily="18" charset="0"/>
              </a:rPr>
              <a:t>Полноценное питание</a:t>
            </a:r>
            <a:endParaRPr lang="en-US" dirty="0">
              <a:latin typeface="Times New Roman" panose="02020603050405020304" pitchFamily="18" charset="0"/>
              <a:cs typeface="Times New Roman" panose="02020603050405020304" pitchFamily="18" charset="0"/>
            </a:endParaRPr>
          </a:p>
        </p:txBody>
      </p:sp>
      <p:sp>
        <p:nvSpPr>
          <p:cNvPr id="6" name="Shape 3"/>
          <p:cNvSpPr/>
          <p:nvPr/>
        </p:nvSpPr>
        <p:spPr>
          <a:xfrm>
            <a:off x="3877668" y="2209007"/>
            <a:ext cx="7801074" cy="9525"/>
          </a:xfrm>
          <a:prstGeom prst="roundRect">
            <a:avLst>
              <a:gd name="adj" fmla="val 603734"/>
            </a:avLst>
          </a:prstGeom>
          <a:solidFill>
            <a:srgbClr val="B8BFDF"/>
          </a:solidFill>
          <a:ln/>
        </p:spPr>
      </p:sp>
      <p:pic>
        <p:nvPicPr>
          <p:cNvPr id="7" name="Image 1" descr="preencoded.png"/>
          <p:cNvPicPr>
            <a:picLocks noChangeAspect="1"/>
          </p:cNvPicPr>
          <p:nvPr/>
        </p:nvPicPr>
        <p:blipFill>
          <a:blip r:embed="rId4"/>
          <a:stretch>
            <a:fillRect/>
          </a:stretch>
        </p:blipFill>
        <p:spPr>
          <a:xfrm>
            <a:off x="2175371" y="2234009"/>
            <a:ext cx="2224187" cy="1007765"/>
          </a:xfrm>
          <a:prstGeom prst="rect">
            <a:avLst/>
          </a:prstGeom>
        </p:spPr>
      </p:pic>
      <p:sp>
        <p:nvSpPr>
          <p:cNvPr id="8" name="Text 4"/>
          <p:cNvSpPr/>
          <p:nvPr/>
        </p:nvSpPr>
        <p:spPr>
          <a:xfrm>
            <a:off x="3242767" y="2600921"/>
            <a:ext cx="89297" cy="273844"/>
          </a:xfrm>
          <a:prstGeom prst="rect">
            <a:avLst/>
          </a:prstGeom>
          <a:noFill/>
          <a:ln/>
        </p:spPr>
        <p:txBody>
          <a:bodyPr wrap="none" lIns="0" tIns="0" rIns="0" bIns="0" rtlCol="0" anchor="t"/>
          <a:lstStyle/>
          <a:p>
            <a:pPr algn="ctr">
              <a:lnSpc>
                <a:spcPts val="2125"/>
              </a:lnSpc>
            </a:pPr>
            <a:r>
              <a:rPr lang="en-US" dirty="0">
                <a:latin typeface="Times New Roman" panose="02020603050405020304" pitchFamily="18" charset="0"/>
                <a:ea typeface="Corben" pitchFamily="34" charset="-122"/>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10" name="Text 6"/>
          <p:cNvSpPr/>
          <p:nvPr/>
        </p:nvSpPr>
        <p:spPr>
          <a:xfrm>
            <a:off x="4399558" y="2363987"/>
            <a:ext cx="7279183" cy="704973"/>
          </a:xfrm>
          <a:prstGeom prst="rect">
            <a:avLst/>
          </a:prstGeom>
          <a:ln/>
        </p:spPr>
        <p:style>
          <a:lnRef idx="2">
            <a:schemeClr val="accent3"/>
          </a:lnRef>
          <a:fillRef idx="1">
            <a:schemeClr val="lt1"/>
          </a:fillRef>
          <a:effectRef idx="0">
            <a:schemeClr val="accent3"/>
          </a:effectRef>
          <a:fontRef idx="minor">
            <a:schemeClr val="dk1"/>
          </a:fontRef>
        </p:style>
        <p:txBody>
          <a:bodyPr wrap="none" lIns="0" tIns="0" rIns="0" bIns="0" rtlCol="0" anchor="t"/>
          <a:lstStyle/>
          <a:p>
            <a:pPr>
              <a:lnSpc>
                <a:spcPts val="1708"/>
              </a:lnSpc>
            </a:pPr>
            <a:r>
              <a:rPr lang="en-US" dirty="0">
                <a:latin typeface="Times New Roman" panose="02020603050405020304" pitchFamily="18" charset="0"/>
                <a:ea typeface="Nobile" pitchFamily="34" charset="-122"/>
                <a:cs typeface="Times New Roman" panose="02020603050405020304" pitchFamily="18" charset="0"/>
              </a:rPr>
              <a:t>Питание должно быть адекватным возрастным возможностям </a:t>
            </a:r>
            <a:r>
              <a:rPr lang="en-US" dirty="0" err="1">
                <a:latin typeface="Times New Roman" panose="02020603050405020304" pitchFamily="18" charset="0"/>
                <a:ea typeface="Nobile" pitchFamily="34" charset="-122"/>
                <a:cs typeface="Times New Roman" panose="02020603050405020304" pitchFamily="18" charset="0"/>
              </a:rPr>
              <a:t>организма</a:t>
            </a:r>
            <a:r>
              <a:rPr lang="en-US" dirty="0">
                <a:latin typeface="Times New Roman" panose="02020603050405020304" pitchFamily="18" charset="0"/>
                <a:ea typeface="Nobile" pitchFamily="34" charset="-122"/>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p>
          <a:p>
            <a:pPr>
              <a:lnSpc>
                <a:spcPts val="1708"/>
              </a:lnSpc>
            </a:pPr>
            <a:r>
              <a:rPr lang="ru-RU" dirty="0">
                <a:latin typeface="Times New Roman" panose="02020603050405020304" pitchFamily="18" charset="0"/>
                <a:cs typeface="Times New Roman" panose="02020603050405020304" pitchFamily="18" charset="0"/>
              </a:rPr>
              <a:t>В рационе питания детей и подростков предусматривается пищевая </a:t>
            </a:r>
          </a:p>
          <a:p>
            <a:pPr>
              <a:lnSpc>
                <a:spcPts val="1708"/>
              </a:lnSpc>
            </a:pPr>
            <a:r>
              <a:rPr lang="ru-RU" dirty="0">
                <a:latin typeface="Times New Roman" panose="02020603050405020304" pitchFamily="18" charset="0"/>
                <a:cs typeface="Times New Roman" panose="02020603050405020304" pitchFamily="18" charset="0"/>
              </a:rPr>
              <a:t>продукция, обогащенная витаминно-минеральным комплексом.</a:t>
            </a:r>
            <a:endParaRPr lang="en-US" dirty="0">
              <a:latin typeface="Times New Roman" panose="02020603050405020304" pitchFamily="18" charset="0"/>
              <a:cs typeface="Times New Roman" panose="02020603050405020304" pitchFamily="18" charset="0"/>
            </a:endParaRPr>
          </a:p>
        </p:txBody>
      </p:sp>
      <p:sp>
        <p:nvSpPr>
          <p:cNvPr id="11" name="Shape 7"/>
          <p:cNvSpPr/>
          <p:nvPr/>
        </p:nvSpPr>
        <p:spPr>
          <a:xfrm>
            <a:off x="4433689" y="3250903"/>
            <a:ext cx="7245053" cy="9525"/>
          </a:xfrm>
          <a:prstGeom prst="roundRect">
            <a:avLst>
              <a:gd name="adj" fmla="val 603734"/>
            </a:avLst>
          </a:prstGeom>
          <a:solidFill>
            <a:srgbClr val="B8BFDF"/>
          </a:solidFill>
          <a:ln/>
        </p:spPr>
      </p:sp>
      <p:pic>
        <p:nvPicPr>
          <p:cNvPr id="12" name="Image 2" descr="preencoded.png"/>
          <p:cNvPicPr>
            <a:picLocks noChangeAspect="1"/>
          </p:cNvPicPr>
          <p:nvPr/>
        </p:nvPicPr>
        <p:blipFill>
          <a:blip r:embed="rId5"/>
          <a:stretch>
            <a:fillRect/>
          </a:stretch>
        </p:blipFill>
        <p:spPr>
          <a:xfrm>
            <a:off x="1619349" y="3275906"/>
            <a:ext cx="3336330" cy="1007765"/>
          </a:xfrm>
          <a:prstGeom prst="rect">
            <a:avLst/>
          </a:prstGeom>
        </p:spPr>
      </p:pic>
      <p:sp>
        <p:nvSpPr>
          <p:cNvPr id="13" name="Text 8"/>
          <p:cNvSpPr/>
          <p:nvPr/>
        </p:nvSpPr>
        <p:spPr>
          <a:xfrm>
            <a:off x="3239394" y="3642817"/>
            <a:ext cx="96143" cy="273844"/>
          </a:xfrm>
          <a:prstGeom prst="rect">
            <a:avLst/>
          </a:prstGeom>
          <a:noFill/>
          <a:ln/>
        </p:spPr>
        <p:txBody>
          <a:bodyPr wrap="none" lIns="0" tIns="0" rIns="0" bIns="0" rtlCol="0" anchor="t"/>
          <a:lstStyle/>
          <a:p>
            <a:pPr algn="ctr">
              <a:lnSpc>
                <a:spcPts val="2125"/>
              </a:lnSpc>
            </a:pPr>
            <a:r>
              <a:rPr lang="en-US" dirty="0">
                <a:latin typeface="Times New Roman" panose="02020603050405020304" pitchFamily="18" charset="0"/>
                <a:ea typeface="Corben" pitchFamily="34" charset="-122"/>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
        <p:nvSpPr>
          <p:cNvPr id="15" name="Text 10"/>
          <p:cNvSpPr/>
          <p:nvPr/>
        </p:nvSpPr>
        <p:spPr>
          <a:xfrm>
            <a:off x="5092500" y="3519927"/>
            <a:ext cx="6692131" cy="763744"/>
          </a:xfrm>
          <a:prstGeom prst="rect">
            <a:avLst/>
          </a:prstGeom>
          <a:ln/>
        </p:spPr>
        <p:style>
          <a:lnRef idx="2">
            <a:schemeClr val="accent4"/>
          </a:lnRef>
          <a:fillRef idx="1">
            <a:schemeClr val="lt1"/>
          </a:fillRef>
          <a:effectRef idx="0">
            <a:schemeClr val="accent4"/>
          </a:effectRef>
          <a:fontRef idx="minor">
            <a:schemeClr val="dk1"/>
          </a:fontRef>
        </p:style>
        <p:txBody>
          <a:bodyPr wrap="square" lIns="0" tIns="0" rIns="0" bIns="0" rtlCol="0" anchor="t"/>
          <a:lstStyle/>
          <a:p>
            <a:pPr>
              <a:lnSpc>
                <a:spcPts val="1708"/>
              </a:lnSpc>
            </a:pPr>
            <a:r>
              <a:rPr lang="en-US" dirty="0">
                <a:latin typeface="Times New Roman" panose="02020603050405020304" pitchFamily="18" charset="0"/>
                <a:ea typeface="Nobile" pitchFamily="34" charset="-122"/>
                <a:cs typeface="Times New Roman" panose="02020603050405020304" pitchFamily="18" charset="0"/>
              </a:rPr>
              <a:t>Питание для организованных коллективов обеспечивается разнообразным, рациональным, сбалансированным по пищевой ценности.</a:t>
            </a:r>
            <a:endParaRPr lang="en-US" dirty="0">
              <a:latin typeface="Times New Roman" panose="02020603050405020304" pitchFamily="18" charset="0"/>
              <a:cs typeface="Times New Roman" panose="02020603050405020304" pitchFamily="18" charset="0"/>
            </a:endParaRPr>
          </a:p>
        </p:txBody>
      </p:sp>
      <p:sp>
        <p:nvSpPr>
          <p:cNvPr id="16" name="Shape 11"/>
          <p:cNvSpPr/>
          <p:nvPr/>
        </p:nvSpPr>
        <p:spPr>
          <a:xfrm>
            <a:off x="4989810" y="4292798"/>
            <a:ext cx="6688931" cy="9525"/>
          </a:xfrm>
          <a:prstGeom prst="roundRect">
            <a:avLst>
              <a:gd name="adj" fmla="val 603734"/>
            </a:avLst>
          </a:prstGeom>
          <a:solidFill>
            <a:srgbClr val="B8BFDF"/>
          </a:solidFill>
          <a:ln/>
        </p:spPr>
      </p:sp>
      <p:pic>
        <p:nvPicPr>
          <p:cNvPr id="17" name="Image 3" descr="preencoded.png"/>
          <p:cNvPicPr>
            <a:picLocks noChangeAspect="1"/>
          </p:cNvPicPr>
          <p:nvPr/>
        </p:nvPicPr>
        <p:blipFill>
          <a:blip r:embed="rId6"/>
          <a:stretch>
            <a:fillRect/>
          </a:stretch>
        </p:blipFill>
        <p:spPr>
          <a:xfrm>
            <a:off x="1063229" y="4317802"/>
            <a:ext cx="4448473" cy="1007765"/>
          </a:xfrm>
          <a:prstGeom prst="rect">
            <a:avLst/>
          </a:prstGeom>
        </p:spPr>
      </p:pic>
      <p:sp>
        <p:nvSpPr>
          <p:cNvPr id="18" name="Text 12"/>
          <p:cNvSpPr/>
          <p:nvPr/>
        </p:nvSpPr>
        <p:spPr>
          <a:xfrm>
            <a:off x="3243858" y="4684713"/>
            <a:ext cx="87015" cy="273844"/>
          </a:xfrm>
          <a:prstGeom prst="rect">
            <a:avLst/>
          </a:prstGeom>
          <a:noFill/>
          <a:ln/>
        </p:spPr>
        <p:txBody>
          <a:bodyPr wrap="none" lIns="0" tIns="0" rIns="0" bIns="0" rtlCol="0" anchor="t"/>
          <a:lstStyle/>
          <a:p>
            <a:pPr algn="ctr">
              <a:lnSpc>
                <a:spcPts val="2125"/>
              </a:lnSpc>
            </a:pPr>
            <a:r>
              <a:rPr lang="en-US" dirty="0">
                <a:latin typeface="Times New Roman" panose="02020603050405020304" pitchFamily="18" charset="0"/>
                <a:ea typeface="Corben" pitchFamily="34" charset="-122"/>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p:txBody>
      </p:sp>
      <p:sp>
        <p:nvSpPr>
          <p:cNvPr id="20" name="Text 14"/>
          <p:cNvSpPr/>
          <p:nvPr/>
        </p:nvSpPr>
        <p:spPr>
          <a:xfrm>
            <a:off x="5639381" y="4392859"/>
            <a:ext cx="6289267" cy="1114675"/>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nSpc>
                <a:spcPts val="1708"/>
              </a:lnSpc>
            </a:pPr>
            <a:r>
              <a:rPr lang="en-US" dirty="0">
                <a:latin typeface="Times New Roman" panose="02020603050405020304" pitchFamily="18" charset="0"/>
                <a:ea typeface="Nobile" pitchFamily="34" charset="-122"/>
                <a:cs typeface="Times New Roman" panose="02020603050405020304" pitchFamily="18" charset="0"/>
              </a:rPr>
              <a:t>Ежедневно перед раздачей проводится органолептическая оценка качества блюд и кулинарных </a:t>
            </a:r>
            <a:r>
              <a:rPr lang="en-US" dirty="0" err="1">
                <a:latin typeface="Times New Roman" panose="02020603050405020304" pitchFamily="18" charset="0"/>
                <a:ea typeface="Nobile" pitchFamily="34" charset="-122"/>
                <a:cs typeface="Times New Roman" panose="02020603050405020304" pitchFamily="18" charset="0"/>
              </a:rPr>
              <a:t>изделий</a:t>
            </a:r>
            <a:r>
              <a:rPr lang="en-US" dirty="0">
                <a:latin typeface="Times New Roman" panose="02020603050405020304" pitchFamily="18" charset="0"/>
                <a:ea typeface="Nobile" pitchFamily="34" charset="-122"/>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Фактический рацион питания и составление ежедневного меню обеспечивается в соответствии с утвержденным перспективным меню</a:t>
            </a:r>
            <a:r>
              <a:rPr lang="ru-RU" dirty="0"/>
              <a:t>.</a:t>
            </a:r>
            <a:endParaRPr lang="en-US" dirty="0">
              <a:latin typeface="Times New Roman" panose="02020603050405020304" pitchFamily="18" charset="0"/>
              <a:cs typeface="Times New Roman" panose="02020603050405020304" pitchFamily="18" charset="0"/>
            </a:endParaRPr>
          </a:p>
        </p:txBody>
      </p:sp>
      <p:sp>
        <p:nvSpPr>
          <p:cNvPr id="21" name="Shape 15"/>
          <p:cNvSpPr/>
          <p:nvPr/>
        </p:nvSpPr>
        <p:spPr>
          <a:xfrm>
            <a:off x="5545832" y="5334694"/>
            <a:ext cx="6132909" cy="9525"/>
          </a:xfrm>
          <a:prstGeom prst="roundRect">
            <a:avLst>
              <a:gd name="adj" fmla="val 603734"/>
            </a:avLst>
          </a:prstGeom>
          <a:solidFill>
            <a:srgbClr val="B8BFDF"/>
          </a:solidFill>
          <a:ln/>
        </p:spPr>
      </p:sp>
      <p:pic>
        <p:nvPicPr>
          <p:cNvPr id="22" name="Image 4" descr="preencoded.png"/>
          <p:cNvPicPr>
            <a:picLocks noChangeAspect="1"/>
          </p:cNvPicPr>
          <p:nvPr/>
        </p:nvPicPr>
        <p:blipFill>
          <a:blip r:embed="rId7"/>
          <a:stretch>
            <a:fillRect/>
          </a:stretch>
        </p:blipFill>
        <p:spPr>
          <a:xfrm>
            <a:off x="507207" y="5359698"/>
            <a:ext cx="5560616" cy="1007765"/>
          </a:xfrm>
          <a:prstGeom prst="rect">
            <a:avLst/>
          </a:prstGeom>
        </p:spPr>
      </p:pic>
      <p:sp>
        <p:nvSpPr>
          <p:cNvPr id="23" name="Text 16"/>
          <p:cNvSpPr/>
          <p:nvPr/>
        </p:nvSpPr>
        <p:spPr>
          <a:xfrm>
            <a:off x="3239294" y="5726609"/>
            <a:ext cx="96342" cy="273844"/>
          </a:xfrm>
          <a:prstGeom prst="rect">
            <a:avLst/>
          </a:prstGeom>
          <a:noFill/>
          <a:ln/>
        </p:spPr>
        <p:txBody>
          <a:bodyPr wrap="none" lIns="0" tIns="0" rIns="0" bIns="0" rtlCol="0" anchor="t"/>
          <a:lstStyle/>
          <a:p>
            <a:pPr algn="ctr">
              <a:lnSpc>
                <a:spcPts val="2125"/>
              </a:lnSpc>
            </a:pPr>
            <a:r>
              <a:rPr lang="en-US" dirty="0">
                <a:latin typeface="Times New Roman" panose="02020603050405020304" pitchFamily="18" charset="0"/>
                <a:ea typeface="Corben" pitchFamily="34" charset="-122"/>
                <a:cs typeface="Times New Roman" panose="02020603050405020304" pitchFamily="18" charset="0"/>
              </a:rPr>
              <a:t>5</a:t>
            </a:r>
            <a:endParaRPr lang="en-US" dirty="0">
              <a:latin typeface="Times New Roman" panose="02020603050405020304" pitchFamily="18" charset="0"/>
              <a:cs typeface="Times New Roman" panose="02020603050405020304" pitchFamily="18" charset="0"/>
            </a:endParaRPr>
          </a:p>
        </p:txBody>
      </p:sp>
      <p:sp>
        <p:nvSpPr>
          <p:cNvPr id="25" name="Text 18"/>
          <p:cNvSpPr/>
          <p:nvPr/>
        </p:nvSpPr>
        <p:spPr>
          <a:xfrm>
            <a:off x="6164957" y="5671568"/>
            <a:ext cx="5896983" cy="657770"/>
          </a:xfrm>
          <a:prstGeom prst="rect">
            <a:avLst/>
          </a:prstGeom>
          <a:ln/>
        </p:spPr>
        <p:style>
          <a:lnRef idx="2">
            <a:schemeClr val="accent6"/>
          </a:lnRef>
          <a:fillRef idx="1">
            <a:schemeClr val="lt1"/>
          </a:fillRef>
          <a:effectRef idx="0">
            <a:schemeClr val="accent6"/>
          </a:effectRef>
          <a:fontRef idx="minor">
            <a:schemeClr val="dk1"/>
          </a:fontRef>
        </p:style>
        <p:txBody>
          <a:bodyPr wrap="square" lIns="0" tIns="0" rIns="0" bIns="0" rtlCol="0" anchor="t"/>
          <a:lstStyle/>
          <a:p>
            <a:pPr>
              <a:lnSpc>
                <a:spcPts val="1708"/>
              </a:lnSpc>
            </a:pP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меню исключается повторение одноименных блюд, гарниров или кулинарных изделий в течение одного дня и в последующие два календарных дня.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104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991544" y="332656"/>
            <a:ext cx="7027962" cy="523677"/>
          </a:xfrm>
          <a:prstGeom prst="rect">
            <a:avLst/>
          </a:prstGeom>
          <a:ln/>
        </p:spPr>
        <p:style>
          <a:lnRef idx="2">
            <a:schemeClr val="accent5"/>
          </a:lnRef>
          <a:fillRef idx="1">
            <a:schemeClr val="lt1"/>
          </a:fillRef>
          <a:effectRef idx="0">
            <a:schemeClr val="accent5"/>
          </a:effectRef>
          <a:fontRef idx="minor">
            <a:schemeClr val="dk1"/>
          </a:fontRef>
        </p:style>
        <p:txBody>
          <a:bodyPr wrap="none" lIns="0" tIns="0" rIns="0" bIns="0" rtlCol="0" anchor="t"/>
          <a:lstStyle/>
          <a:p>
            <a:pPr algn="ctr">
              <a:lnSpc>
                <a:spcPts val="4083"/>
              </a:lnSpc>
            </a:pPr>
            <a:r>
              <a:rPr lang="en-US" sz="2400" b="1" dirty="0" err="1">
                <a:solidFill>
                  <a:srgbClr val="00002E"/>
                </a:solidFill>
                <a:latin typeface="Times New Roman" panose="02020603050405020304" pitchFamily="18" charset="0"/>
                <a:ea typeface="Nunito Semi Bold" pitchFamily="34" charset="-122"/>
                <a:cs typeface="Times New Roman" panose="02020603050405020304" pitchFamily="18" charset="0"/>
              </a:rPr>
              <a:t>Запрещенные</a:t>
            </a:r>
            <a:r>
              <a:rPr lang="en-US" sz="2400" b="1" dirty="0">
                <a:solidFill>
                  <a:srgbClr val="00002E"/>
                </a:solidFill>
                <a:latin typeface="Times New Roman" panose="02020603050405020304" pitchFamily="18" charset="0"/>
                <a:ea typeface="Nunito Semi Bold" pitchFamily="34" charset="-122"/>
                <a:cs typeface="Times New Roman" panose="02020603050405020304" pitchFamily="18" charset="0"/>
              </a:rPr>
              <a:t> </a:t>
            </a:r>
            <a:r>
              <a:rPr lang="ru-RU" sz="2400" b="1" dirty="0">
                <a:solidFill>
                  <a:srgbClr val="00002E"/>
                </a:solidFill>
                <a:latin typeface="Times New Roman" panose="02020603050405020304" pitchFamily="18" charset="0"/>
                <a:ea typeface="Nunito Semi Bold" pitchFamily="34" charset="-122"/>
                <a:cs typeface="Times New Roman" panose="02020603050405020304" pitchFamily="18" charset="0"/>
              </a:rPr>
              <a:t>продукты</a:t>
            </a:r>
            <a:r>
              <a:rPr lang="en-US" sz="2400" b="1" dirty="0">
                <a:solidFill>
                  <a:srgbClr val="00002E"/>
                </a:solidFill>
                <a:latin typeface="Times New Roman" panose="02020603050405020304" pitchFamily="18" charset="0"/>
                <a:ea typeface="Nunito Semi Bold" pitchFamily="34" charset="-122"/>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623293" y="1369517"/>
            <a:ext cx="890389" cy="3574257"/>
          </a:xfrm>
          <a:prstGeom prst="rect">
            <a:avLst/>
          </a:prstGeom>
        </p:spPr>
      </p:pic>
      <p:sp>
        <p:nvSpPr>
          <p:cNvPr id="4" name="Text 1"/>
          <p:cNvSpPr/>
          <p:nvPr/>
        </p:nvSpPr>
        <p:spPr>
          <a:xfrm>
            <a:off x="1780778" y="1547515"/>
            <a:ext cx="2456855" cy="261938"/>
          </a:xfrm>
          <a:prstGeom prst="rect">
            <a:avLst/>
          </a:prstGeom>
          <a:noFill/>
          <a:ln/>
        </p:spPr>
        <p:txBody>
          <a:bodyPr wrap="none" lIns="0" tIns="0" rIns="0" bIns="0" rtlCol="0" anchor="t"/>
          <a:lstStyle/>
          <a:p>
            <a:pPr>
              <a:lnSpc>
                <a:spcPts val="2042"/>
              </a:lnSpc>
            </a:pPr>
            <a:r>
              <a:rPr lang="en-US" sz="1700" b="1" dirty="0">
                <a:latin typeface="Times New Roman" panose="02020603050405020304" pitchFamily="18" charset="0"/>
                <a:ea typeface="Nunito Semi Bold" pitchFamily="34" charset="-122"/>
                <a:cs typeface="Times New Roman" panose="02020603050405020304" pitchFamily="18" charset="0"/>
              </a:rPr>
              <a:t>Запрещенные продукты</a:t>
            </a:r>
            <a:endParaRPr lang="en-US" sz="1700" b="1" dirty="0">
              <a:latin typeface="Times New Roman" panose="02020603050405020304" pitchFamily="18" charset="0"/>
              <a:cs typeface="Times New Roman" panose="02020603050405020304" pitchFamily="18" charset="0"/>
            </a:endParaRPr>
          </a:p>
        </p:txBody>
      </p:sp>
      <p:sp>
        <p:nvSpPr>
          <p:cNvPr id="5" name="Text 2"/>
          <p:cNvSpPr/>
          <p:nvPr/>
        </p:nvSpPr>
        <p:spPr>
          <a:xfrm>
            <a:off x="1780778" y="1916212"/>
            <a:ext cx="9787930" cy="2849563"/>
          </a:xfrm>
          <a:prstGeom prst="rect">
            <a:avLst/>
          </a:prstGeom>
          <a:noFill/>
          <a:ln/>
        </p:spPr>
        <p:txBody>
          <a:bodyPr wrap="square" lIns="0" tIns="0" rIns="0" bIns="0" rtlCol="0" anchor="t"/>
          <a:lstStyle/>
          <a:p>
            <a:pPr>
              <a:lnSpc>
                <a:spcPts val="2208"/>
              </a:lnSpc>
            </a:pPr>
            <a:r>
              <a:rPr lang="en-US" sz="1700" dirty="0">
                <a:latin typeface="Times New Roman" panose="02020603050405020304" pitchFamily="18" charset="0"/>
                <a:ea typeface="PT Sans" pitchFamily="34" charset="-122"/>
                <a:cs typeface="Times New Roman" panose="02020603050405020304" pitchFamily="18" charset="0"/>
              </a:rPr>
              <a:t>Простокваша, творог, кефир, фаршированные блинчики, макарон по-флотски, зельцы, форшмаки, студни, паштеты, кондитерские изделия с кремом, кондитерские изделия и сладости (шоколад, конфеты, печенье, а также в дошкольных организациях и домах ребенка - халва, мармелад, пастила) в потребительских упаковках, морсы, квасы, жареные во фритюре изделия, яйца всмятку, яичницы-глазуньи, сложные (более четырех компонентов) салаты, салаты, заправленные сметаной и майонезом, окрошка, грибы, пищевая продукция непромышленного (домашнего) изготовления, первые и вторые блюда на основе сухих пищевых концентратов быстрого приготовления, газированные, лечебные и лечебно-столовые минеральные воды, сладкие безалкогольные напитки, безалкогольные энергетические (тонизирующие) напитки, соки концентрированные диффузионные (за исключением упакованных минеральных и питьевых вод), фаст-фуды: гамбургеры, хот-доги, пиццы, наггетсы, чипсы (чипсонов), соленые сухариков с вкусовыми добавками, острые соусы, кетчупы, жгучие специи (перец, хрен, горчица).</a:t>
            </a:r>
            <a:endParaRPr lang="en-US" sz="17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623293" y="4943772"/>
            <a:ext cx="890389" cy="1424682"/>
          </a:xfrm>
          <a:prstGeom prst="rect">
            <a:avLst/>
          </a:prstGeom>
        </p:spPr>
      </p:pic>
      <p:sp>
        <p:nvSpPr>
          <p:cNvPr id="8" name="Text 4"/>
          <p:cNvSpPr/>
          <p:nvPr/>
        </p:nvSpPr>
        <p:spPr>
          <a:xfrm>
            <a:off x="1780778" y="5261869"/>
            <a:ext cx="9787930" cy="569913"/>
          </a:xfrm>
          <a:prstGeom prst="rect">
            <a:avLst/>
          </a:prstGeom>
          <a:noFill/>
          <a:ln/>
        </p:spPr>
        <p:txBody>
          <a:bodyPr wrap="square" lIns="0" tIns="0" rIns="0" bIns="0" rtlCol="0" anchor="t"/>
          <a:lstStyle/>
          <a:p>
            <a:pPr>
              <a:lnSpc>
                <a:spcPts val="2208"/>
              </a:lnSpc>
            </a:pPr>
            <a:r>
              <a:rPr lang="en-US" sz="1700" dirty="0">
                <a:latin typeface="Times New Roman" panose="02020603050405020304" pitchFamily="18" charset="0"/>
                <a:ea typeface="PT Sans" pitchFamily="34" charset="-122"/>
                <a:cs typeface="Times New Roman" panose="02020603050405020304" pitchFamily="18" charset="0"/>
              </a:rPr>
              <a:t>Непастеризованное молоко, творог и сметана без термической обработки, нейодированная соль и необогащенная (нефортифицированная) железосодержащими витаминами, минералами пшеничной муки высшего и первого сортов.</a:t>
            </a: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0958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999656" y="233857"/>
            <a:ext cx="6126758" cy="485279"/>
          </a:xfrm>
          <a:prstGeom prst="rect">
            <a:avLst/>
          </a:prstGeom>
          <a:ln/>
        </p:spPr>
        <p:style>
          <a:lnRef idx="2">
            <a:schemeClr val="accent5"/>
          </a:lnRef>
          <a:fillRef idx="1">
            <a:schemeClr val="lt1"/>
          </a:fillRef>
          <a:effectRef idx="0">
            <a:schemeClr val="accent5"/>
          </a:effectRef>
          <a:fontRef idx="minor">
            <a:schemeClr val="dk1"/>
          </a:fontRef>
        </p:style>
        <p:txBody>
          <a:bodyPr wrap="none" lIns="0" tIns="0" rIns="0" bIns="0" rtlCol="0" anchor="t"/>
          <a:lstStyle/>
          <a:p>
            <a:pPr algn="ctr">
              <a:lnSpc>
                <a:spcPts val="3792"/>
              </a:lnSpc>
            </a:pPr>
            <a:r>
              <a:rPr lang="ru-RU" sz="2400" b="1" dirty="0">
                <a:latin typeface="Times New Roman" panose="02020603050405020304" pitchFamily="18" charset="0"/>
                <a:ea typeface="Corben" pitchFamily="34" charset="-122"/>
                <a:cs typeface="Times New Roman" panose="02020603050405020304" pitchFamily="18" charset="0"/>
              </a:rPr>
              <a:t>Проведение уборки</a:t>
            </a:r>
            <a:r>
              <a:rPr lang="en-US" sz="2400" b="1" dirty="0">
                <a:latin typeface="Times New Roman" panose="02020603050405020304" pitchFamily="18" charset="0"/>
                <a:ea typeface="Corben" pitchFamily="34" charset="-122"/>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3" name="Shape 1"/>
          <p:cNvSpPr/>
          <p:nvPr/>
        </p:nvSpPr>
        <p:spPr>
          <a:xfrm>
            <a:off x="543421" y="873415"/>
            <a:ext cx="1388070" cy="1105794"/>
          </a:xfrm>
          <a:prstGeom prst="roundRect">
            <a:avLst>
              <a:gd name="adj" fmla="val 11791"/>
            </a:avLst>
          </a:prstGeom>
          <a:solidFill>
            <a:srgbClr val="D2D9F9"/>
          </a:solidFill>
          <a:ln w="7620">
            <a:solidFill>
              <a:srgbClr val="B8BFDF"/>
            </a:solidFill>
            <a:prstDash val="solid"/>
          </a:ln>
        </p:spPr>
      </p:sp>
      <p:sp>
        <p:nvSpPr>
          <p:cNvPr id="4" name="Text 2"/>
          <p:cNvSpPr/>
          <p:nvPr/>
        </p:nvSpPr>
        <p:spPr>
          <a:xfrm>
            <a:off x="705049" y="1592065"/>
            <a:ext cx="57348" cy="310456"/>
          </a:xfrm>
          <a:prstGeom prst="rect">
            <a:avLst/>
          </a:prstGeom>
          <a:noFill/>
          <a:ln/>
        </p:spPr>
        <p:txBody>
          <a:bodyPr wrap="none" lIns="0" tIns="0" rIns="0" bIns="0" rtlCol="0" anchor="t"/>
          <a:lstStyle/>
          <a:p>
            <a:pPr algn="ctr">
              <a:lnSpc>
                <a:spcPts val="2417"/>
              </a:lnSpc>
            </a:pPr>
            <a:r>
              <a:rPr lang="en-US" dirty="0">
                <a:latin typeface="Times New Roman" panose="02020603050405020304" pitchFamily="18" charset="0"/>
                <a:ea typeface="Corben" pitchFamily="34" charset="-122"/>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5" name="Text 3"/>
          <p:cNvSpPr/>
          <p:nvPr/>
        </p:nvSpPr>
        <p:spPr>
          <a:xfrm>
            <a:off x="2093119" y="885729"/>
            <a:ext cx="9995787" cy="745430"/>
          </a:xfrm>
          <a:prstGeom prst="rect">
            <a:avLst/>
          </a:prstGeom>
          <a:noFill/>
          <a:ln/>
        </p:spPr>
        <p:txBody>
          <a:bodyPr wrap="none" lIns="0" tIns="0" rIns="0" bIns="0" rtlCol="0" anchor="t"/>
          <a:lstStyle/>
          <a:p>
            <a:pPr>
              <a:lnSpc>
                <a:spcPts val="1875"/>
              </a:lnSpc>
            </a:pPr>
            <a:r>
              <a:rPr lang="ru-RU" dirty="0"/>
              <a:t> </a:t>
            </a:r>
            <a:r>
              <a:rPr lang="ru-RU" dirty="0">
                <a:latin typeface="Times New Roman" panose="02020603050405020304" pitchFamily="18" charset="0"/>
                <a:cs typeface="Times New Roman" panose="02020603050405020304" pitchFamily="18" charset="0"/>
              </a:rPr>
              <a:t>Для уборки выделяется отдельный уборочный инвентарь маркированный любым способом,</a:t>
            </a:r>
          </a:p>
          <a:p>
            <a:pPr>
              <a:lnSpc>
                <a:spcPts val="1875"/>
              </a:lnSpc>
            </a:pPr>
            <a:r>
              <a:rPr lang="ru-RU" dirty="0">
                <a:latin typeface="Times New Roman" panose="02020603050405020304" pitchFamily="18" charset="0"/>
                <a:cs typeface="Times New Roman" panose="02020603050405020304" pitchFamily="18" charset="0"/>
              </a:rPr>
              <a:t> хранится в чистом виде, в специально выделенном месте максимально приближенном </a:t>
            </a:r>
          </a:p>
          <a:p>
            <a:pPr>
              <a:lnSpc>
                <a:spcPts val="1875"/>
              </a:lnSpc>
            </a:pPr>
            <a:r>
              <a:rPr lang="ru-RU" dirty="0">
                <a:latin typeface="Times New Roman" panose="02020603050405020304" pitchFamily="18" charset="0"/>
                <a:cs typeface="Times New Roman" panose="02020603050405020304" pitchFamily="18" charset="0"/>
              </a:rPr>
              <a:t>к местам уборки, отдельно от уборочного инвентаря для уборки</a:t>
            </a:r>
          </a:p>
          <a:p>
            <a:pPr>
              <a:lnSpc>
                <a:spcPts val="1875"/>
              </a:lnSpc>
            </a:pPr>
            <a:r>
              <a:rPr lang="ru-RU" dirty="0">
                <a:latin typeface="Times New Roman" panose="02020603050405020304" pitchFamily="18" charset="0"/>
                <a:cs typeface="Times New Roman" panose="02020603050405020304" pitchFamily="18" charset="0"/>
              </a:rPr>
              <a:t> и дезинфекции санитарных узлов (туалетов). </a:t>
            </a:r>
            <a:endParaRPr lang="en-US" dirty="0">
              <a:latin typeface="Times New Roman" panose="02020603050405020304" pitchFamily="18" charset="0"/>
              <a:cs typeface="Times New Roman" panose="02020603050405020304" pitchFamily="18" charset="0"/>
            </a:endParaRPr>
          </a:p>
        </p:txBody>
      </p:sp>
      <p:sp>
        <p:nvSpPr>
          <p:cNvPr id="6" name="Shape 4"/>
          <p:cNvSpPr/>
          <p:nvPr/>
        </p:nvSpPr>
        <p:spPr>
          <a:xfrm>
            <a:off x="2009081" y="2015927"/>
            <a:ext cx="9561909" cy="9525"/>
          </a:xfrm>
          <a:prstGeom prst="roundRect">
            <a:avLst>
              <a:gd name="adj" fmla="val 684735"/>
            </a:avLst>
          </a:prstGeom>
          <a:solidFill>
            <a:srgbClr val="B8BFDF"/>
          </a:solidFill>
          <a:ln/>
        </p:spPr>
      </p:sp>
      <p:sp>
        <p:nvSpPr>
          <p:cNvPr id="7" name="Shape 5"/>
          <p:cNvSpPr/>
          <p:nvPr/>
        </p:nvSpPr>
        <p:spPr>
          <a:xfrm>
            <a:off x="557130" y="2086435"/>
            <a:ext cx="1388070" cy="1143198"/>
          </a:xfrm>
          <a:prstGeom prst="roundRect">
            <a:avLst>
              <a:gd name="adj" fmla="val 5705"/>
            </a:avLst>
          </a:prstGeom>
          <a:solidFill>
            <a:srgbClr val="D2D9F9"/>
          </a:solidFill>
          <a:ln w="7620">
            <a:solidFill>
              <a:srgbClr val="B8BFDF"/>
            </a:solidFill>
            <a:prstDash val="solid"/>
          </a:ln>
        </p:spPr>
      </p:sp>
      <p:sp>
        <p:nvSpPr>
          <p:cNvPr id="8" name="Text 6"/>
          <p:cNvSpPr/>
          <p:nvPr/>
        </p:nvSpPr>
        <p:spPr>
          <a:xfrm>
            <a:off x="705049" y="2517775"/>
            <a:ext cx="101203" cy="310456"/>
          </a:xfrm>
          <a:prstGeom prst="rect">
            <a:avLst/>
          </a:prstGeom>
          <a:noFill/>
          <a:ln/>
        </p:spPr>
        <p:txBody>
          <a:bodyPr wrap="none" lIns="0" tIns="0" rIns="0" bIns="0" rtlCol="0" anchor="t"/>
          <a:lstStyle/>
          <a:p>
            <a:pPr algn="ctr">
              <a:lnSpc>
                <a:spcPts val="2417"/>
              </a:lnSpc>
            </a:pPr>
            <a:r>
              <a:rPr lang="en-US" dirty="0">
                <a:latin typeface="Times New Roman" panose="02020603050405020304" pitchFamily="18" charset="0"/>
                <a:ea typeface="Corben" pitchFamily="34" charset="-122"/>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11" name="Shape 9"/>
          <p:cNvSpPr/>
          <p:nvPr/>
        </p:nvSpPr>
        <p:spPr>
          <a:xfrm>
            <a:off x="3397250" y="3236714"/>
            <a:ext cx="8173740" cy="9525"/>
          </a:xfrm>
          <a:prstGeom prst="roundRect">
            <a:avLst>
              <a:gd name="adj" fmla="val 684735"/>
            </a:avLst>
          </a:prstGeom>
          <a:solidFill>
            <a:srgbClr val="B8BFDF"/>
          </a:solidFill>
          <a:ln/>
        </p:spPr>
      </p:sp>
      <p:sp>
        <p:nvSpPr>
          <p:cNvPr id="12" name="Shape 10"/>
          <p:cNvSpPr/>
          <p:nvPr/>
        </p:nvSpPr>
        <p:spPr>
          <a:xfrm>
            <a:off x="543421" y="3275309"/>
            <a:ext cx="1388070" cy="1733852"/>
          </a:xfrm>
          <a:prstGeom prst="roundRect">
            <a:avLst>
              <a:gd name="adj" fmla="val 5705"/>
            </a:avLst>
          </a:prstGeom>
          <a:solidFill>
            <a:srgbClr val="D2D9F9"/>
          </a:solidFill>
          <a:ln w="7620">
            <a:solidFill>
              <a:srgbClr val="B8BFDF"/>
            </a:solidFill>
            <a:prstDash val="solid"/>
          </a:ln>
        </p:spPr>
      </p:sp>
      <p:sp>
        <p:nvSpPr>
          <p:cNvPr id="13" name="Text 11"/>
          <p:cNvSpPr/>
          <p:nvPr/>
        </p:nvSpPr>
        <p:spPr>
          <a:xfrm>
            <a:off x="705049" y="3738563"/>
            <a:ext cx="108943" cy="310456"/>
          </a:xfrm>
          <a:prstGeom prst="rect">
            <a:avLst/>
          </a:prstGeom>
          <a:noFill/>
          <a:ln/>
        </p:spPr>
        <p:txBody>
          <a:bodyPr wrap="none" lIns="0" tIns="0" rIns="0" bIns="0" rtlCol="0" anchor="t"/>
          <a:lstStyle/>
          <a:p>
            <a:pPr algn="ctr">
              <a:lnSpc>
                <a:spcPts val="2417"/>
              </a:lnSpc>
            </a:pPr>
            <a:r>
              <a:rPr lang="en-US" dirty="0">
                <a:latin typeface="Times New Roman" panose="02020603050405020304" pitchFamily="18" charset="0"/>
                <a:ea typeface="Corben" pitchFamily="34" charset="-122"/>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sp>
        <p:nvSpPr>
          <p:cNvPr id="15" name="Text 13"/>
          <p:cNvSpPr/>
          <p:nvPr/>
        </p:nvSpPr>
        <p:spPr>
          <a:xfrm>
            <a:off x="4863107" y="3445598"/>
            <a:ext cx="6630194" cy="496888"/>
          </a:xfrm>
          <a:prstGeom prst="rect">
            <a:avLst/>
          </a:prstGeom>
          <a:noFill/>
          <a:ln/>
        </p:spPr>
        <p:txBody>
          <a:bodyPr wrap="square" lIns="0" tIns="0" rIns="0" bIns="0" rtlCol="0" anchor="t"/>
          <a:lstStyle/>
          <a:p>
            <a:pPr>
              <a:lnSpc>
                <a:spcPts val="1917"/>
              </a:lnSpc>
            </a:pPr>
            <a:r>
              <a:rPr lang="en-US" dirty="0">
                <a:latin typeface="Times New Roman" panose="02020603050405020304" pitchFamily="18" charset="0"/>
                <a:ea typeface="Nobile"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7" name="Shape 15"/>
          <p:cNvSpPr/>
          <p:nvPr/>
        </p:nvSpPr>
        <p:spPr>
          <a:xfrm>
            <a:off x="557130" y="5363023"/>
            <a:ext cx="1388070" cy="1127021"/>
          </a:xfrm>
          <a:prstGeom prst="roundRect">
            <a:avLst>
              <a:gd name="adj" fmla="val 3977"/>
            </a:avLst>
          </a:prstGeom>
          <a:solidFill>
            <a:srgbClr val="D2D9F9"/>
          </a:solidFill>
          <a:ln w="7620">
            <a:solidFill>
              <a:srgbClr val="B8BFDF"/>
            </a:solidFill>
            <a:prstDash val="solid"/>
          </a:ln>
        </p:spPr>
      </p:sp>
      <p:sp>
        <p:nvSpPr>
          <p:cNvPr id="18" name="Text 16"/>
          <p:cNvSpPr/>
          <p:nvPr/>
        </p:nvSpPr>
        <p:spPr>
          <a:xfrm>
            <a:off x="705049" y="5207795"/>
            <a:ext cx="98623" cy="310456"/>
          </a:xfrm>
          <a:prstGeom prst="rect">
            <a:avLst/>
          </a:prstGeom>
          <a:noFill/>
          <a:ln/>
        </p:spPr>
        <p:txBody>
          <a:bodyPr wrap="none" lIns="0" tIns="0" rIns="0" bIns="0" rtlCol="0" anchor="t"/>
          <a:lstStyle/>
          <a:p>
            <a:pPr algn="ctr">
              <a:lnSpc>
                <a:spcPts val="2417"/>
              </a:lnSpc>
            </a:pPr>
            <a:r>
              <a:rPr lang="en-US" dirty="0">
                <a:latin typeface="Times New Roman" panose="02020603050405020304" pitchFamily="18" charset="0"/>
                <a:ea typeface="Corben" pitchFamily="34" charset="-122"/>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2093119" y="2152107"/>
            <a:ext cx="9646163" cy="1047979"/>
          </a:xfrm>
          <a:prstGeom prst="rect">
            <a:avLst/>
          </a:prstGeom>
        </p:spPr>
        <p:txBody>
          <a:bodyPr wrap="square">
            <a:spAutoFit/>
          </a:bodyPr>
          <a:lstStyle/>
          <a:p>
            <a:pPr>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Уборка производственных, вспомогательных, складских и бытовых помещений проводится техническим персоналом, не привлекаемым к процессам изготовления, хранения и реализации пищевой продукции.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Прямоугольник 21"/>
          <p:cNvSpPr/>
          <p:nvPr/>
        </p:nvSpPr>
        <p:spPr>
          <a:xfrm>
            <a:off x="2038462" y="3236857"/>
            <a:ext cx="9995787" cy="2031325"/>
          </a:xfrm>
          <a:prstGeom prst="rect">
            <a:avLst/>
          </a:prstGeom>
        </p:spPr>
        <p:txBody>
          <a:bodyPr wrap="square">
            <a:spAutoFit/>
          </a:bodyPr>
          <a:lstStyle/>
          <a:p>
            <a:r>
              <a:rPr lang="ru-RU" dirty="0">
                <a:solidFill>
                  <a:srgbClr val="000000"/>
                </a:solidFill>
                <a:latin typeface="Times New Roman" panose="02020603050405020304" pitchFamily="18" charset="0"/>
                <a:ea typeface="Times New Roman" panose="02020603050405020304" pitchFamily="18" charset="0"/>
              </a:rPr>
              <a:t>Для очистки, мытья, дезинфекции, используются чистящие, моющие, дезинфицирующие, дезинсекционные и </a:t>
            </a:r>
            <a:r>
              <a:rPr lang="ru-RU" dirty="0" err="1">
                <a:solidFill>
                  <a:srgbClr val="000000"/>
                </a:solidFill>
                <a:latin typeface="Times New Roman" panose="02020603050405020304" pitchFamily="18" charset="0"/>
                <a:ea typeface="Times New Roman" panose="02020603050405020304" pitchFamily="18" charset="0"/>
              </a:rPr>
              <a:t>дератизационные</a:t>
            </a:r>
            <a:r>
              <a:rPr lang="ru-RU" dirty="0">
                <a:solidFill>
                  <a:srgbClr val="000000"/>
                </a:solidFill>
                <a:latin typeface="Times New Roman" panose="02020603050405020304" pitchFamily="18" charset="0"/>
                <a:ea typeface="Times New Roman" panose="02020603050405020304" pitchFamily="18" charset="0"/>
              </a:rPr>
              <a:t> средства, разрешенные к применению и включенные в Единый реестр свидетельств о государственной регистрации Евразийского экономического союза. Средства используются в соответствии с инструкциями по применению, при наличии маркировки, товаросопроводительной документации, обеспечивающей их </a:t>
            </a:r>
            <a:r>
              <a:rPr lang="ru-RU" dirty="0" err="1">
                <a:solidFill>
                  <a:srgbClr val="000000"/>
                </a:solidFill>
                <a:latin typeface="Times New Roman" panose="02020603050405020304" pitchFamily="18" charset="0"/>
                <a:ea typeface="Times New Roman" panose="02020603050405020304" pitchFamily="18" charset="0"/>
              </a:rPr>
              <a:t>прослеживаемость</a:t>
            </a:r>
            <a:r>
              <a:rPr lang="ru-RU" dirty="0">
                <a:solidFill>
                  <a:srgbClr val="000000"/>
                </a:solidFill>
                <a:latin typeface="Times New Roman" panose="02020603050405020304" pitchFamily="18" charset="0"/>
                <a:ea typeface="Times New Roman" panose="02020603050405020304" pitchFamily="18" charset="0"/>
              </a:rPr>
              <a:t>, документов об оценке (подтверждении) соответствия, подтверждающих безопасность (свидетельство о государственной регистрации Союза). </a:t>
            </a:r>
            <a:endParaRPr lang="ru-RU" dirty="0"/>
          </a:p>
        </p:txBody>
      </p:sp>
      <p:sp>
        <p:nvSpPr>
          <p:cNvPr id="23" name="Прямоугольник 22"/>
          <p:cNvSpPr/>
          <p:nvPr/>
        </p:nvSpPr>
        <p:spPr>
          <a:xfrm>
            <a:off x="2131724" y="5252477"/>
            <a:ext cx="9809264" cy="1685077"/>
          </a:xfrm>
          <a:prstGeom prst="rect">
            <a:avLst/>
          </a:prstGeom>
        </p:spPr>
        <p:txBody>
          <a:bodyPr wrap="square">
            <a:spAutoFit/>
          </a:bodyPr>
          <a:lstStyle/>
          <a:p>
            <a:pPr>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Хранение чистящих, моющих, дезинфицирующих, дезинсекционных и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дератизационных</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средств осуществляется в специально выделенных местах, плотно закрытыми в упаковке изготовителя с соблюдением условий хранения, установленных изготовителем, изолированно от пищевой продукции.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Shape 4"/>
          <p:cNvSpPr/>
          <p:nvPr/>
        </p:nvSpPr>
        <p:spPr>
          <a:xfrm>
            <a:off x="2135245" y="3229633"/>
            <a:ext cx="9561909" cy="9525"/>
          </a:xfrm>
          <a:prstGeom prst="roundRect">
            <a:avLst>
              <a:gd name="adj" fmla="val 684735"/>
            </a:avLst>
          </a:prstGeom>
          <a:solidFill>
            <a:srgbClr val="B8BFDF"/>
          </a:solidFill>
          <a:ln/>
        </p:spPr>
      </p:sp>
      <p:sp>
        <p:nvSpPr>
          <p:cNvPr id="25" name="Shape 4"/>
          <p:cNvSpPr/>
          <p:nvPr/>
        </p:nvSpPr>
        <p:spPr>
          <a:xfrm>
            <a:off x="2177373" y="5250756"/>
            <a:ext cx="9561909" cy="9525"/>
          </a:xfrm>
          <a:prstGeom prst="roundRect">
            <a:avLst>
              <a:gd name="adj" fmla="val 684735"/>
            </a:avLst>
          </a:prstGeom>
          <a:solidFill>
            <a:srgbClr val="B8BFDF"/>
          </a:solidFill>
          <a:ln/>
        </p:spPr>
      </p:sp>
    </p:spTree>
    <p:extLst>
      <p:ext uri="{BB962C8B-B14F-4D97-AF65-F5344CB8AC3E}">
        <p14:creationId xmlns:p14="http://schemas.microsoft.com/office/powerpoint/2010/main" val="1483263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80889" y="2441763"/>
            <a:ext cx="3456384" cy="1608952"/>
          </a:xfrm>
          <a:prstGeom prst="rect">
            <a:avLst/>
          </a:prstGeom>
          <a:ln/>
        </p:spPr>
        <p:style>
          <a:lnRef idx="2">
            <a:schemeClr val="accent5"/>
          </a:lnRef>
          <a:fillRef idx="1">
            <a:schemeClr val="lt1"/>
          </a:fillRef>
          <a:effectRef idx="0">
            <a:schemeClr val="accent5"/>
          </a:effectRef>
          <a:fontRef idx="minor">
            <a:schemeClr val="dk1"/>
          </a:fontRef>
        </p:style>
        <p:txBody>
          <a:bodyPr wrap="none" lIns="0" tIns="0" rIns="0" bIns="0" rtlCol="0" anchor="t"/>
          <a:lstStyle/>
          <a:p>
            <a:pPr algn="ctr">
              <a:lnSpc>
                <a:spcPts val="3792"/>
              </a:lnSpc>
            </a:pPr>
            <a:r>
              <a:rPr lang="ru-RU" sz="2400" b="1" dirty="0">
                <a:latin typeface="Times New Roman" panose="02020603050405020304" pitchFamily="18" charset="0"/>
                <a:ea typeface="Corben" pitchFamily="34" charset="-122"/>
                <a:cs typeface="Times New Roman" panose="02020603050405020304" pitchFamily="18" charset="0"/>
              </a:rPr>
              <a:t>Соблюдение</a:t>
            </a:r>
          </a:p>
          <a:p>
            <a:pPr algn="ctr">
              <a:lnSpc>
                <a:spcPts val="3792"/>
              </a:lnSpc>
            </a:pPr>
            <a:r>
              <a:rPr lang="ru-RU" sz="2400" b="1" dirty="0">
                <a:latin typeface="Times New Roman" panose="02020603050405020304" pitchFamily="18" charset="0"/>
                <a:ea typeface="Corben" pitchFamily="34" charset="-122"/>
                <a:cs typeface="Times New Roman" panose="02020603050405020304" pitchFamily="18" charset="0"/>
              </a:rPr>
              <a:t> личной  гигиены </a:t>
            </a:r>
          </a:p>
          <a:p>
            <a:pPr algn="ctr">
              <a:lnSpc>
                <a:spcPts val="3792"/>
              </a:lnSpc>
            </a:pPr>
            <a:r>
              <a:rPr lang="ru-RU" sz="2400" b="1" dirty="0">
                <a:latin typeface="Times New Roman" panose="02020603050405020304" pitchFamily="18" charset="0"/>
                <a:ea typeface="Corben" pitchFamily="34" charset="-122"/>
                <a:cs typeface="Times New Roman" panose="02020603050405020304" pitchFamily="18" charset="0"/>
              </a:rPr>
              <a:t>персонала пищеблока</a:t>
            </a:r>
            <a:endParaRPr lang="en-US" sz="2400" b="1" dirty="0">
              <a:latin typeface="Times New Roman" panose="02020603050405020304" pitchFamily="18" charset="0"/>
              <a:cs typeface="Times New Roman" panose="02020603050405020304" pitchFamily="18" charset="0"/>
            </a:endParaRPr>
          </a:p>
        </p:txBody>
      </p:sp>
      <p:sp>
        <p:nvSpPr>
          <p:cNvPr id="11" name="Shape 9"/>
          <p:cNvSpPr/>
          <p:nvPr/>
        </p:nvSpPr>
        <p:spPr>
          <a:xfrm>
            <a:off x="3397250" y="3236714"/>
            <a:ext cx="8173740" cy="9525"/>
          </a:xfrm>
          <a:prstGeom prst="roundRect">
            <a:avLst>
              <a:gd name="adj" fmla="val 684735"/>
            </a:avLst>
          </a:prstGeom>
          <a:solidFill>
            <a:srgbClr val="B8BFDF"/>
          </a:solidFill>
          <a:ln/>
        </p:spPr>
      </p:sp>
      <p:sp>
        <p:nvSpPr>
          <p:cNvPr id="15" name="Text 13"/>
          <p:cNvSpPr/>
          <p:nvPr/>
        </p:nvSpPr>
        <p:spPr>
          <a:xfrm>
            <a:off x="4863107" y="3445598"/>
            <a:ext cx="6630194" cy="496888"/>
          </a:xfrm>
          <a:prstGeom prst="rect">
            <a:avLst/>
          </a:prstGeom>
          <a:noFill/>
          <a:ln/>
        </p:spPr>
        <p:txBody>
          <a:bodyPr wrap="square" lIns="0" tIns="0" rIns="0" bIns="0" rtlCol="0" anchor="t"/>
          <a:lstStyle/>
          <a:p>
            <a:pPr>
              <a:lnSpc>
                <a:spcPts val="1917"/>
              </a:lnSpc>
            </a:pPr>
            <a:r>
              <a:rPr lang="en-US" dirty="0">
                <a:latin typeface="Times New Roman" panose="02020603050405020304" pitchFamily="18" charset="0"/>
                <a:ea typeface="Nobile" pitchFamily="34" charset="-122"/>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009081" y="873415"/>
            <a:ext cx="9688073" cy="385170"/>
          </a:xfrm>
          <a:prstGeom prst="rect">
            <a:avLst/>
          </a:prstGeom>
        </p:spPr>
        <p:txBody>
          <a:bodyPr wrap="square">
            <a:spAutoFit/>
          </a:bodyPr>
          <a:lstStyle/>
          <a:p>
            <a:pPr algn="just">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3518" y="0"/>
            <a:ext cx="7965641" cy="6858000"/>
          </a:xfrm>
          <a:prstGeom prst="rect">
            <a:avLst/>
          </a:prstGeom>
        </p:spPr>
      </p:pic>
    </p:spTree>
    <p:extLst>
      <p:ext uri="{BB962C8B-B14F-4D97-AF65-F5344CB8AC3E}">
        <p14:creationId xmlns:p14="http://schemas.microsoft.com/office/powerpoint/2010/main" val="2377543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83432" y="260648"/>
            <a:ext cx="9511553"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2400" b="1" dirty="0">
                <a:latin typeface="Times New Roman" panose="02020603050405020304" pitchFamily="18" charset="0"/>
                <a:ea typeface="Calibri" panose="020F0502020204030204" pitchFamily="34" charset="0"/>
              </a:rPr>
              <a:t>Ведение документации и наличие обязательного пакета документов на объекте</a:t>
            </a:r>
            <a:r>
              <a:rPr lang="ru-RU" sz="2400" dirty="0">
                <a:latin typeface="Times New Roman" panose="02020603050405020304" pitchFamily="18" charset="0"/>
                <a:ea typeface="Calibri" panose="020F0502020204030204" pitchFamily="34" charset="0"/>
              </a:rPr>
              <a:t> </a:t>
            </a:r>
            <a:endParaRPr lang="ru-RU" sz="2400" dirty="0"/>
          </a:p>
        </p:txBody>
      </p:sp>
      <p:sp>
        <p:nvSpPr>
          <p:cNvPr id="5" name="Прямоугольник 4"/>
          <p:cNvSpPr/>
          <p:nvPr/>
        </p:nvSpPr>
        <p:spPr>
          <a:xfrm>
            <a:off x="510989" y="1355746"/>
            <a:ext cx="8162365" cy="3914918"/>
          </a:xfrm>
          <a:prstGeom prst="rect">
            <a:avLst/>
          </a:prstGeom>
        </p:spPr>
        <p:txBody>
          <a:bodyPr wrap="square">
            <a:spAutoFit/>
          </a:bodyPr>
          <a:lstStyle/>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Ассортиментный перечень изготавливаемой и реализуемой пищевой продукции </a:t>
            </a: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Технологические карты</a:t>
            </a: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Перспективное сезонное (лето–осень, зима–весна) рациональное, сбалансированное двухнедельное меню </a:t>
            </a: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Декларации о соответствии, сертификаты соответствия, </a:t>
            </a:r>
          </a:p>
          <a:p>
            <a:pPr lvl="0"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качественные удостоверения</a:t>
            </a: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Ежедневная меню-раскладка.</a:t>
            </a: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Личные медицинские книжки персонала</a:t>
            </a: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Программа производственного контроля</a:t>
            </a: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Договор по организации производственного контроля </a:t>
            </a:r>
          </a:p>
          <a:p>
            <a:pPr marL="342900" lvl="0" indent="-342900" algn="just">
              <a:lnSpc>
                <a:spcPct val="115000"/>
              </a:lnSpc>
              <a:spcAft>
                <a:spcPts val="0"/>
              </a:spcAft>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Договор на проведение работ по </a:t>
            </a:r>
            <a:r>
              <a:rPr lang="ru-RU" dirty="0" err="1">
                <a:latin typeface="Times New Roman" panose="02020603050405020304" pitchFamily="18" charset="0"/>
                <a:ea typeface="Calibri" panose="020F0502020204030204" pitchFamily="34" charset="0"/>
                <a:cs typeface="Times New Roman" panose="02020603050405020304" pitchFamily="18" charset="0"/>
              </a:rPr>
              <a:t>десинсекции</a:t>
            </a:r>
            <a:r>
              <a:rPr lang="ru-RU" dirty="0">
                <a:latin typeface="Times New Roman" panose="02020603050405020304" pitchFamily="18" charset="0"/>
                <a:ea typeface="Calibri" panose="020F0502020204030204" pitchFamily="34" charset="0"/>
                <a:cs typeface="Times New Roman" panose="02020603050405020304" pitchFamily="18" charset="0"/>
              </a:rPr>
              <a:t>, дератизации</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510989" y="5367200"/>
            <a:ext cx="11322423" cy="385170"/>
          </a:xfrm>
          <a:prstGeom prst="rect">
            <a:avLst/>
          </a:prstGeom>
        </p:spPr>
        <p:txBody>
          <a:bodyPr wrap="square">
            <a:spAutoFit/>
          </a:bodyPr>
          <a:lstStyle/>
          <a:p>
            <a:pPr algn="just">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921" y="3212976"/>
            <a:ext cx="5172635" cy="3448424"/>
          </a:xfrm>
          <a:prstGeom prst="rect">
            <a:avLst/>
          </a:prstGeom>
          <a:ln>
            <a:noFill/>
          </a:ln>
          <a:effectLst>
            <a:softEdge rad="112500"/>
          </a:effectLst>
        </p:spPr>
      </p:pic>
    </p:spTree>
    <p:extLst>
      <p:ext uri="{BB962C8B-B14F-4D97-AF65-F5344CB8AC3E}">
        <p14:creationId xmlns:p14="http://schemas.microsoft.com/office/powerpoint/2010/main" val="2551504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95560" y="4787936"/>
            <a:ext cx="9890762" cy="65864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15000"/>
              </a:lnSpc>
              <a:spcAft>
                <a:spcPts val="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Приложение 11 СП № ҚР ДСМ-59</a:t>
            </a:r>
            <a:endParaRPr lang="ru-RU" sz="1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Ведомость контроля за выполнением норм пищевой продукции за ___ месяц ________г.</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04128" y="260648"/>
            <a:ext cx="11576843" cy="7294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Наличие журналов по утвержденной форме, своевременное заполнение и ведение строго в соответствии с требуемыми сведениями </a:t>
            </a:r>
          </a:p>
        </p:txBody>
      </p:sp>
      <p:sp>
        <p:nvSpPr>
          <p:cNvPr id="3" name="Прямоугольник 2"/>
          <p:cNvSpPr/>
          <p:nvPr/>
        </p:nvSpPr>
        <p:spPr>
          <a:xfrm>
            <a:off x="1995560" y="1101082"/>
            <a:ext cx="9957298"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Приложение 5 СП №58:</a:t>
            </a:r>
            <a:endParaRPr lang="ru-RU" sz="1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err="1">
                <a:latin typeface="Times New Roman" panose="02020603050405020304" pitchFamily="18" charset="0"/>
                <a:ea typeface="Calibri" panose="020F0502020204030204" pitchFamily="34" charset="0"/>
                <a:cs typeface="Times New Roman" panose="02020603050405020304" pitchFamily="18" charset="0"/>
              </a:rPr>
              <a:t>Бракеражный</a:t>
            </a:r>
            <a:r>
              <a:rPr lang="ru-RU" sz="1600" dirty="0">
                <a:latin typeface="Times New Roman" panose="02020603050405020304" pitchFamily="18" charset="0"/>
                <a:ea typeface="Calibri" panose="020F0502020204030204" pitchFamily="34" charset="0"/>
                <a:cs typeface="Times New Roman" panose="02020603050405020304" pitchFamily="18" charset="0"/>
              </a:rPr>
              <a:t> журнал скоропортящейся пищевой продукции и полуфабрикатов</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Журнал органолептической оценки качества блюд и кулинарных изделий на объектах общественного питания, обслуживающих и изготавливающих для организованных коллективов</a:t>
            </a:r>
          </a:p>
        </p:txBody>
      </p:sp>
      <p:sp>
        <p:nvSpPr>
          <p:cNvPr id="5" name="Прямоугольник 4"/>
          <p:cNvSpPr/>
          <p:nvPr/>
        </p:nvSpPr>
        <p:spPr>
          <a:xfrm>
            <a:off x="2029556" y="2348880"/>
            <a:ext cx="9856766" cy="107721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Приложение 7 СП №58:</a:t>
            </a:r>
            <a:endParaRPr lang="ru-RU" sz="1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Журнал "С – витаминизации" (только для объектов с круглосуточным пребыванием)</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Приложение 10 СП № ҚР ДСМ-59</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Журнал результатов осмотра работников пищеблока</a:t>
            </a:r>
          </a:p>
        </p:txBody>
      </p:sp>
      <p:sp>
        <p:nvSpPr>
          <p:cNvPr id="6" name="Прямоугольник 5"/>
          <p:cNvSpPr/>
          <p:nvPr/>
        </p:nvSpPr>
        <p:spPr>
          <a:xfrm>
            <a:off x="2012558" y="3588304"/>
            <a:ext cx="9890762" cy="95923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Пункт 107 СП №58:</a:t>
            </a:r>
            <a:endParaRPr lang="ru-RU" sz="1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Журнал учета </a:t>
            </a: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температуры, влажности в холодильном оборудовании, холодильных камерах и складских помещениях</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1995560" y="5589240"/>
            <a:ext cx="9856766"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0"/>
              </a:spcAft>
            </a:pPr>
            <a:r>
              <a:rPr lang="ru-RU" sz="1600" b="1" dirty="0">
                <a:latin typeface="Times New Roman" panose="02020603050405020304" pitchFamily="18" charset="0"/>
                <a:ea typeface="Calibri" panose="020F0502020204030204" pitchFamily="34" charset="0"/>
                <a:cs typeface="Times New Roman" panose="02020603050405020304" pitchFamily="18" charset="0"/>
              </a:rPr>
              <a:t>Приложение 11 СП №95:</a:t>
            </a:r>
            <a:endParaRPr lang="ru-RU" sz="1400" b="1" dirty="0">
              <a:latin typeface="Calibri" panose="020F0502020204030204" pitchFamily="34" charset="0"/>
              <a:ea typeface="Calibri" panose="020F0502020204030204" pitchFamily="34" charset="0"/>
              <a:cs typeface="Times New Roman" panose="02020603050405020304" pitchFamily="18" charset="0"/>
            </a:endParaRPr>
          </a:p>
          <a:p>
            <a:r>
              <a:rPr lang="ru-RU" sz="1600" b="1" dirty="0"/>
              <a:t> </a:t>
            </a:r>
            <a:r>
              <a:rPr lang="ru-RU" sz="1600" dirty="0">
                <a:latin typeface="Times New Roman" panose="02020603050405020304" pitchFamily="18" charset="0"/>
                <a:ea typeface="Calibri" panose="020F0502020204030204" pitchFamily="34" charset="0"/>
                <a:cs typeface="Times New Roman" panose="02020603050405020304" pitchFamily="18" charset="0"/>
              </a:rPr>
              <a:t>1. Журнал учета работ по проведению очистки и дезинфекции систем вентиляции и кондиционирования воздуха на объекте</a:t>
            </a:r>
          </a:p>
        </p:txBody>
      </p:sp>
      <p:cxnSp>
        <p:nvCxnSpPr>
          <p:cNvPr id="12" name="Прямая соединительная линия 11"/>
          <p:cNvCxnSpPr/>
          <p:nvPr/>
        </p:nvCxnSpPr>
        <p:spPr>
          <a:xfrm>
            <a:off x="767408" y="990078"/>
            <a:ext cx="0" cy="50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Прямая со стрелкой 13"/>
          <p:cNvCxnSpPr>
            <a:endCxn id="3" idx="1"/>
          </p:cNvCxnSpPr>
          <p:nvPr/>
        </p:nvCxnSpPr>
        <p:spPr>
          <a:xfrm>
            <a:off x="767408" y="1639691"/>
            <a:ext cx="1228152"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6" name="Прямая со стрелкой 15"/>
          <p:cNvCxnSpPr>
            <a:endCxn id="5" idx="1"/>
          </p:cNvCxnSpPr>
          <p:nvPr/>
        </p:nvCxnSpPr>
        <p:spPr>
          <a:xfrm>
            <a:off x="767408" y="2887489"/>
            <a:ext cx="1262148"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8" name="Прямая со стрелкой 17"/>
          <p:cNvCxnSpPr>
            <a:endCxn id="6" idx="1"/>
          </p:cNvCxnSpPr>
          <p:nvPr/>
        </p:nvCxnSpPr>
        <p:spPr>
          <a:xfrm>
            <a:off x="767408" y="4067922"/>
            <a:ext cx="1245150" cy="1"/>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0" name="Прямая со стрелкой 19"/>
          <p:cNvCxnSpPr>
            <a:endCxn id="4" idx="1"/>
          </p:cNvCxnSpPr>
          <p:nvPr/>
        </p:nvCxnSpPr>
        <p:spPr>
          <a:xfrm>
            <a:off x="767408" y="5117257"/>
            <a:ext cx="1228152"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3" name="Прямая со стрелкой 22"/>
          <p:cNvCxnSpPr/>
          <p:nvPr/>
        </p:nvCxnSpPr>
        <p:spPr>
          <a:xfrm>
            <a:off x="767408" y="6004738"/>
            <a:ext cx="1368152"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930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val="3374825008"/>
              </p:ext>
            </p:extLst>
          </p:nvPr>
        </p:nvGraphicFramePr>
        <p:xfrm>
          <a:off x="236351" y="1052736"/>
          <a:ext cx="11685182" cy="2778088"/>
        </p:xfrm>
        <a:graphic>
          <a:graphicData uri="http://schemas.openxmlformats.org/drawingml/2006/table">
            <a:tbl>
              <a:tblPr/>
              <a:tblGrid>
                <a:gridCol w="2053802">
                  <a:extLst>
                    <a:ext uri="{9D8B030D-6E8A-4147-A177-3AD203B41FA5}">
                      <a16:colId xmlns:a16="http://schemas.microsoft.com/office/drawing/2014/main" val="20000"/>
                    </a:ext>
                  </a:extLst>
                </a:gridCol>
                <a:gridCol w="1911024">
                  <a:extLst>
                    <a:ext uri="{9D8B030D-6E8A-4147-A177-3AD203B41FA5}">
                      <a16:colId xmlns:a16="http://schemas.microsoft.com/office/drawing/2014/main" val="20001"/>
                    </a:ext>
                  </a:extLst>
                </a:gridCol>
                <a:gridCol w="1883075">
                  <a:extLst>
                    <a:ext uri="{9D8B030D-6E8A-4147-A177-3AD203B41FA5}">
                      <a16:colId xmlns:a16="http://schemas.microsoft.com/office/drawing/2014/main" val="20002"/>
                    </a:ext>
                  </a:extLst>
                </a:gridCol>
                <a:gridCol w="2064161">
                  <a:extLst>
                    <a:ext uri="{9D8B030D-6E8A-4147-A177-3AD203B41FA5}">
                      <a16:colId xmlns:a16="http://schemas.microsoft.com/office/drawing/2014/main" val="20003"/>
                    </a:ext>
                  </a:extLst>
                </a:gridCol>
                <a:gridCol w="2064161">
                  <a:extLst>
                    <a:ext uri="{9D8B030D-6E8A-4147-A177-3AD203B41FA5}">
                      <a16:colId xmlns:a16="http://schemas.microsoft.com/office/drawing/2014/main" val="20004"/>
                    </a:ext>
                  </a:extLst>
                </a:gridCol>
                <a:gridCol w="1708959">
                  <a:extLst>
                    <a:ext uri="{9D8B030D-6E8A-4147-A177-3AD203B41FA5}">
                      <a16:colId xmlns:a16="http://schemas.microsoft.com/office/drawing/2014/main" val="20005"/>
                    </a:ext>
                  </a:extLst>
                </a:gridCol>
              </a:tblGrid>
              <a:tr h="322289">
                <a:tc rowSpan="2">
                  <a:txBody>
                    <a:bodyPr/>
                    <a:lstStyle/>
                    <a:p>
                      <a:pPr algn="ctr">
                        <a:lnSpc>
                          <a:spcPct val="115000"/>
                        </a:lnSpc>
                        <a:spcAft>
                          <a:spcPts val="0"/>
                        </a:spcAft>
                      </a:pPr>
                      <a:r>
                        <a:rPr lang="ru-RU" sz="1600" b="0" i="0" dirty="0">
                          <a:ln>
                            <a:solidFill>
                              <a:schemeClr val="tx2"/>
                            </a:solidFill>
                          </a:ln>
                          <a:solidFill>
                            <a:srgbClr val="002060"/>
                          </a:solidFill>
                          <a:effectLst/>
                          <a:latin typeface="Times New Roman" pitchFamily="18" charset="0"/>
                          <a:ea typeface="Calibri"/>
                          <a:cs typeface="Times New Roman" pitchFamily="18" charset="0"/>
                        </a:rPr>
                        <a:t>Объекты</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5">
                  <a:txBody>
                    <a:bodyPr/>
                    <a:lstStyle/>
                    <a:p>
                      <a:pPr algn="ctr">
                        <a:lnSpc>
                          <a:spcPct val="115000"/>
                        </a:lnSpc>
                        <a:spcAft>
                          <a:spcPts val="0"/>
                        </a:spcAft>
                      </a:pPr>
                      <a:r>
                        <a:rPr lang="ru-RU" sz="1800" b="0" i="0" dirty="0">
                          <a:ln>
                            <a:solidFill>
                              <a:schemeClr val="tx2"/>
                            </a:solidFill>
                          </a:ln>
                          <a:solidFill>
                            <a:srgbClr val="002060"/>
                          </a:solidFill>
                          <a:effectLst/>
                          <a:latin typeface="Times New Roman" pitchFamily="18" charset="0"/>
                          <a:ea typeface="Calibri"/>
                          <a:cs typeface="Times New Roman" pitchFamily="18" charset="0"/>
                        </a:rPr>
                        <a:t>Виды исследований (испытаний)</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055188">
                <a:tc vMerge="1">
                  <a:txBody>
                    <a:bodyPr/>
                    <a:lstStyle/>
                    <a:p>
                      <a:endParaRPr lang="ru-RU"/>
                    </a:p>
                  </a:txBody>
                  <a:tcPr/>
                </a:tc>
                <a:tc>
                  <a:txBody>
                    <a:bodyPr/>
                    <a:lstStyle/>
                    <a:p>
                      <a:pPr algn="ctr">
                        <a:lnSpc>
                          <a:spcPct val="115000"/>
                        </a:lnSpc>
                        <a:spcAft>
                          <a:spcPts val="0"/>
                        </a:spcAft>
                      </a:pPr>
                      <a:r>
                        <a:rPr lang="ru-RU" sz="1600" b="0" i="0" dirty="0">
                          <a:ln>
                            <a:solidFill>
                              <a:schemeClr val="tx2"/>
                            </a:solidFill>
                          </a:ln>
                          <a:effectLst/>
                          <a:latin typeface="Times New Roman" pitchFamily="18" charset="0"/>
                          <a:ea typeface="Calibri"/>
                          <a:cs typeface="Times New Roman" pitchFamily="18" charset="0"/>
                        </a:rPr>
                        <a:t>Микроклимат</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ru-RU" sz="1600" b="0" i="0" dirty="0">
                          <a:ln>
                            <a:solidFill>
                              <a:schemeClr val="tx2"/>
                            </a:solidFill>
                          </a:ln>
                          <a:effectLst/>
                          <a:latin typeface="Times New Roman" pitchFamily="18" charset="0"/>
                          <a:ea typeface="Calibri"/>
                          <a:cs typeface="Times New Roman" pitchFamily="18" charset="0"/>
                        </a:rPr>
                        <a:t>Вода бак и </a:t>
                      </a:r>
                      <a:r>
                        <a:rPr lang="ru-RU" sz="1600" b="0" i="0" dirty="0" err="1">
                          <a:ln>
                            <a:solidFill>
                              <a:schemeClr val="tx2"/>
                            </a:solidFill>
                          </a:ln>
                          <a:effectLst/>
                          <a:latin typeface="Times New Roman" pitchFamily="18" charset="0"/>
                          <a:ea typeface="Calibri"/>
                          <a:cs typeface="Times New Roman" pitchFamily="18" charset="0"/>
                        </a:rPr>
                        <a:t>хим</a:t>
                      </a:r>
                      <a:endParaRPr lang="ru-RU" sz="1600" b="0" i="0" dirty="0">
                        <a:ln>
                          <a:solidFill>
                            <a:schemeClr val="tx2"/>
                          </a:solidFill>
                        </a:ln>
                        <a:effectLst/>
                        <a:latin typeface="Times New Roman" pitchFamily="18" charset="0"/>
                        <a:ea typeface="Calibri"/>
                        <a:cs typeface="Times New Roman" pitchFamily="18" charset="0"/>
                      </a:endParaRP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ru-RU" sz="1600" b="0" i="0" dirty="0">
                          <a:ln>
                            <a:solidFill>
                              <a:schemeClr val="tx2"/>
                            </a:solidFill>
                          </a:ln>
                          <a:solidFill>
                            <a:schemeClr val="tx1"/>
                          </a:solidFill>
                          <a:effectLst/>
                          <a:latin typeface="Times New Roman" pitchFamily="18" charset="0"/>
                          <a:ea typeface="Calibri"/>
                          <a:cs typeface="Times New Roman" pitchFamily="18" charset="0"/>
                        </a:rPr>
                        <a:t>вода из закрытых плавательных бассейнов и ванн</a:t>
                      </a:r>
                    </a:p>
                    <a:p>
                      <a:pPr algn="ctr"/>
                      <a:r>
                        <a:rPr lang="ru-RU" sz="1600" b="0" i="0" dirty="0">
                          <a:ln>
                            <a:solidFill>
                              <a:schemeClr val="tx2"/>
                            </a:solidFill>
                          </a:ln>
                          <a:solidFill>
                            <a:schemeClr val="tx1"/>
                          </a:solidFill>
                          <a:effectLst/>
                          <a:latin typeface="Times New Roman" pitchFamily="18" charset="0"/>
                          <a:ea typeface="Calibri"/>
                          <a:cs typeface="Times New Roman" pitchFamily="18" charset="0"/>
                        </a:rPr>
                        <a:t>(бак, сан-</a:t>
                      </a:r>
                      <a:r>
                        <a:rPr lang="ru-RU" sz="1600" b="0" i="0" dirty="0" err="1">
                          <a:ln>
                            <a:solidFill>
                              <a:schemeClr val="tx2"/>
                            </a:solidFill>
                          </a:ln>
                          <a:solidFill>
                            <a:schemeClr val="tx1"/>
                          </a:solidFill>
                          <a:effectLst/>
                          <a:latin typeface="Times New Roman" pitchFamily="18" charset="0"/>
                          <a:ea typeface="Calibri"/>
                          <a:cs typeface="Times New Roman" pitchFamily="18" charset="0"/>
                        </a:rPr>
                        <a:t>хим</a:t>
                      </a:r>
                      <a:r>
                        <a:rPr lang="ru-RU" sz="1600" b="0" i="0" dirty="0">
                          <a:ln>
                            <a:solidFill>
                              <a:schemeClr val="tx2"/>
                            </a:solidFill>
                          </a:ln>
                          <a:solidFill>
                            <a:schemeClr val="tx1"/>
                          </a:solidFill>
                          <a:effectLst/>
                          <a:latin typeface="Times New Roman" pitchFamily="18" charset="0"/>
                          <a:ea typeface="Calibri"/>
                          <a:cs typeface="Times New Roman" pitchFamily="18" charset="0"/>
                        </a:rPr>
                        <a:t>,</a:t>
                      </a:r>
                    </a:p>
                    <a:p>
                      <a:pPr algn="ctr"/>
                      <a:r>
                        <a:rPr lang="ru-RU" sz="1600" b="0" i="0" dirty="0" err="1">
                          <a:ln>
                            <a:solidFill>
                              <a:schemeClr val="tx2"/>
                            </a:solidFill>
                          </a:ln>
                          <a:solidFill>
                            <a:schemeClr val="tx1"/>
                          </a:solidFill>
                          <a:effectLst/>
                          <a:latin typeface="Times New Roman" pitchFamily="18" charset="0"/>
                          <a:ea typeface="Calibri"/>
                          <a:cs typeface="Times New Roman" pitchFamily="18" charset="0"/>
                        </a:rPr>
                        <a:t>паразитологические</a:t>
                      </a:r>
                      <a:r>
                        <a:rPr lang="ru-RU" sz="1600" b="0" i="0" dirty="0">
                          <a:ln>
                            <a:solidFill>
                              <a:schemeClr val="tx2"/>
                            </a:solidFill>
                          </a:ln>
                          <a:solidFill>
                            <a:schemeClr val="tx1"/>
                          </a:solidFill>
                          <a:effectLst/>
                          <a:latin typeface="Times New Roman" pitchFamily="18" charset="0"/>
                          <a:ea typeface="Calibri"/>
                          <a:cs typeface="Times New Roman" pitchFamily="18" charset="0"/>
                        </a:rPr>
                        <a:t>)</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ru-RU" sz="1600" b="0" i="0" dirty="0">
                          <a:ln>
                            <a:solidFill>
                              <a:schemeClr val="tx2"/>
                            </a:solidFill>
                          </a:ln>
                          <a:solidFill>
                            <a:schemeClr val="tx1"/>
                          </a:solidFill>
                          <a:effectLst/>
                          <a:latin typeface="Times New Roman" pitchFamily="18" charset="0"/>
                          <a:ea typeface="Calibri"/>
                          <a:cs typeface="Times New Roman" pitchFamily="18" charset="0"/>
                        </a:rPr>
                        <a:t>Напряженность ЭМП</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15000"/>
                        </a:lnSpc>
                        <a:spcAft>
                          <a:spcPts val="0"/>
                        </a:spcAft>
                      </a:pPr>
                      <a:r>
                        <a:rPr lang="ru-RU" sz="1600" b="0" i="0" dirty="0">
                          <a:ln>
                            <a:solidFill>
                              <a:schemeClr val="tx2"/>
                            </a:solidFill>
                          </a:ln>
                          <a:effectLst/>
                          <a:latin typeface="Times New Roman" pitchFamily="18" charset="0"/>
                          <a:ea typeface="Calibri"/>
                          <a:cs typeface="Times New Roman" pitchFamily="18" charset="0"/>
                        </a:rPr>
                        <a:t>Освещенность</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1095562">
                <a:tc>
                  <a:txBody>
                    <a:bodyPr/>
                    <a:lstStyle/>
                    <a:p>
                      <a:pPr algn="ctr">
                        <a:lnSpc>
                          <a:spcPct val="115000"/>
                        </a:lnSpc>
                        <a:spcAft>
                          <a:spcPts val="0"/>
                        </a:spcAft>
                      </a:pPr>
                      <a:r>
                        <a:rPr lang="ru-RU" sz="1800" b="0" i="0" dirty="0">
                          <a:ln>
                            <a:solidFill>
                              <a:schemeClr val="tx2"/>
                            </a:solidFill>
                          </a:ln>
                          <a:solidFill>
                            <a:srgbClr val="002060"/>
                          </a:solidFill>
                          <a:effectLst/>
                          <a:latin typeface="Times New Roman" pitchFamily="18" charset="0"/>
                          <a:ea typeface="Calibri"/>
                          <a:cs typeface="Times New Roman" pitchFamily="18" charset="0"/>
                        </a:rPr>
                        <a:t>Объекты</a:t>
                      </a:r>
                      <a:r>
                        <a:rPr lang="ru-RU" sz="1800" b="0" i="0" u="none" strike="noStrike" baseline="0" dirty="0">
                          <a:solidFill>
                            <a:schemeClr val="tx1"/>
                          </a:solidFill>
                          <a:latin typeface="+mn-lt"/>
                          <a:ea typeface="+mn-ea"/>
                          <a:cs typeface="+mn-cs"/>
                        </a:rPr>
                        <a:t> </a:t>
                      </a:r>
                      <a:r>
                        <a:rPr lang="ru-RU" sz="1800" b="0" i="0" dirty="0">
                          <a:ln>
                            <a:solidFill>
                              <a:schemeClr val="tx2"/>
                            </a:solidFill>
                          </a:ln>
                          <a:solidFill>
                            <a:srgbClr val="002060"/>
                          </a:solidFill>
                          <a:effectLst/>
                          <a:latin typeface="Times New Roman" pitchFamily="18" charset="0"/>
                          <a:ea typeface="Calibri"/>
                          <a:cs typeface="Times New Roman" pitchFamily="18" charset="0"/>
                        </a:rPr>
                        <a:t>дошкольного воспитания и обучения</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15000"/>
                        </a:lnSpc>
                        <a:spcAft>
                          <a:spcPts val="0"/>
                        </a:spcAft>
                      </a:pPr>
                      <a:r>
                        <a:rPr lang="ru-RU" sz="1800" b="0" i="0" dirty="0">
                          <a:ln>
                            <a:solidFill>
                              <a:schemeClr val="tx2"/>
                            </a:solidFill>
                          </a:ln>
                          <a:effectLst/>
                          <a:latin typeface="Times New Roman" pitchFamily="18" charset="0"/>
                          <a:ea typeface="Calibri"/>
                          <a:cs typeface="Times New Roman" pitchFamily="18" charset="0"/>
                        </a:rPr>
                        <a:t>+</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lnSpc>
                          <a:spcPct val="115000"/>
                        </a:lnSpc>
                        <a:spcAft>
                          <a:spcPts val="0"/>
                        </a:spcAft>
                      </a:pPr>
                      <a:r>
                        <a:rPr lang="ru-RU" sz="1800" b="0" i="0" dirty="0">
                          <a:ln>
                            <a:solidFill>
                              <a:schemeClr val="tx2"/>
                            </a:solidFill>
                          </a:ln>
                          <a:effectLst/>
                          <a:latin typeface="Times New Roman" pitchFamily="18" charset="0"/>
                          <a:ea typeface="Calibri"/>
                          <a:cs typeface="Times New Roman" pitchFamily="18" charset="0"/>
                        </a:rPr>
                        <a:t>+</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lnSpc>
                          <a:spcPct val="115000"/>
                        </a:lnSpc>
                        <a:spcAft>
                          <a:spcPts val="0"/>
                        </a:spcAft>
                      </a:pPr>
                      <a:endParaRPr lang="ru-RU" sz="1800" b="0" i="0" dirty="0">
                        <a:ln>
                          <a:solidFill>
                            <a:schemeClr val="tx2"/>
                          </a:solidFill>
                        </a:ln>
                        <a:effectLst/>
                        <a:latin typeface="Times New Roman" pitchFamily="18" charset="0"/>
                        <a:ea typeface="Calibri"/>
                        <a:cs typeface="Times New Roman" pitchFamily="18" charset="0"/>
                      </a:endParaRPr>
                    </a:p>
                    <a:p>
                      <a:pPr algn="ctr">
                        <a:lnSpc>
                          <a:spcPct val="115000"/>
                        </a:lnSpc>
                        <a:spcAft>
                          <a:spcPts val="0"/>
                        </a:spcAft>
                      </a:pPr>
                      <a:r>
                        <a:rPr lang="ru-RU" sz="1800" b="0" i="0" dirty="0">
                          <a:ln>
                            <a:solidFill>
                              <a:schemeClr val="tx2"/>
                            </a:solidFill>
                          </a:ln>
                          <a:effectLst/>
                          <a:latin typeface="Times New Roman" pitchFamily="18" charset="0"/>
                          <a:ea typeface="Calibri"/>
                          <a:cs typeface="Times New Roman" pitchFamily="18" charset="0"/>
                        </a:rPr>
                        <a:t>+                                                    </a:t>
                      </a:r>
                      <a:r>
                        <a:rPr lang="ru-RU" sz="1200" b="0" i="1" kern="1200" dirty="0">
                          <a:ln>
                            <a:solidFill>
                              <a:schemeClr val="tx2"/>
                            </a:solidFill>
                          </a:ln>
                          <a:solidFill>
                            <a:schemeClr val="tx1"/>
                          </a:solidFill>
                          <a:effectLst/>
                          <a:latin typeface="Times New Roman" pitchFamily="18" charset="0"/>
                          <a:ea typeface="Calibri"/>
                          <a:cs typeface="Times New Roman" pitchFamily="18" charset="0"/>
                        </a:rPr>
                        <a:t>(</a:t>
                      </a:r>
                      <a:r>
                        <a:rPr lang="ru-RU" sz="1600" b="0" i="1" dirty="0">
                          <a:ln>
                            <a:solidFill>
                              <a:schemeClr val="tx2"/>
                            </a:solidFill>
                          </a:ln>
                          <a:solidFill>
                            <a:schemeClr val="tx1"/>
                          </a:solidFill>
                          <a:effectLst/>
                          <a:latin typeface="Times New Roman" pitchFamily="18" charset="0"/>
                          <a:ea typeface="Calibri"/>
                          <a:cs typeface="Times New Roman" pitchFamily="18" charset="0"/>
                        </a:rPr>
                        <a:t>при наличии) </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lnSpc>
                          <a:spcPct val="115000"/>
                        </a:lnSpc>
                        <a:spcAft>
                          <a:spcPts val="0"/>
                        </a:spcAft>
                      </a:pPr>
                      <a:r>
                        <a:rPr lang="ru-RU" sz="1800" b="0" i="0" dirty="0">
                          <a:ln>
                            <a:solidFill>
                              <a:schemeClr val="tx2"/>
                            </a:solidFill>
                          </a:ln>
                          <a:solidFill>
                            <a:schemeClr val="tx1"/>
                          </a:solidFill>
                          <a:effectLst/>
                          <a:latin typeface="Times New Roman" pitchFamily="18" charset="0"/>
                          <a:ea typeface="Calibri"/>
                          <a:cs typeface="Times New Roman" pitchFamily="18" charset="0"/>
                        </a:rPr>
                        <a:t>+</a:t>
                      </a:r>
                    </a:p>
                    <a:p>
                      <a:pPr algn="ctr"/>
                      <a:r>
                        <a:rPr lang="ru-RU" sz="1600" b="0" i="1" dirty="0">
                          <a:ln>
                            <a:solidFill>
                              <a:schemeClr val="tx2"/>
                            </a:solidFill>
                          </a:ln>
                          <a:solidFill>
                            <a:schemeClr val="tx1"/>
                          </a:solidFill>
                          <a:effectLst/>
                          <a:latin typeface="Times New Roman" pitchFamily="18" charset="0"/>
                          <a:ea typeface="Calibri"/>
                          <a:cs typeface="Times New Roman" pitchFamily="18" charset="0"/>
                        </a:rPr>
                        <a:t>компьютерные и мультимедийные классы (кабинеты)</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lnSpc>
                          <a:spcPct val="115000"/>
                        </a:lnSpc>
                        <a:spcAft>
                          <a:spcPts val="0"/>
                        </a:spcAft>
                      </a:pPr>
                      <a:r>
                        <a:rPr lang="ru-RU" sz="1800" b="0" i="0" dirty="0">
                          <a:ln>
                            <a:solidFill>
                              <a:schemeClr val="tx2"/>
                            </a:solidFill>
                          </a:ln>
                          <a:effectLst/>
                          <a:latin typeface="Times New Roman" pitchFamily="18" charset="0"/>
                          <a:ea typeface="Calibri"/>
                          <a:cs typeface="Times New Roman" pitchFamily="18" charset="0"/>
                        </a:rPr>
                        <a:t>+</a:t>
                      </a:r>
                    </a:p>
                  </a:txBody>
                  <a:tcPr marL="68580" marR="6858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2"/>
                  </a:ext>
                </a:extLst>
              </a:tr>
            </a:tbl>
          </a:graphicData>
        </a:graphic>
      </p:graphicFrame>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l="9061" r="10300"/>
          <a:stretch/>
        </p:blipFill>
        <p:spPr>
          <a:xfrm>
            <a:off x="3536584" y="4780492"/>
            <a:ext cx="3158515" cy="1693352"/>
          </a:xfrm>
          <a:prstGeom prst="rect">
            <a:avLst/>
          </a:prstGeom>
          <a:ln>
            <a:noFill/>
          </a:ln>
          <a:effectLst>
            <a:softEdge rad="112500"/>
          </a:effectLst>
        </p:spPr>
      </p:pic>
      <p:pic>
        <p:nvPicPr>
          <p:cNvPr id="4098" name="Picture 2" descr="https://oir.mobi/uploads/posts/2021-03/1616575935_33-p-laboratoriya-fon-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323"/>
          <a:stretch/>
        </p:blipFill>
        <p:spPr bwMode="auto">
          <a:xfrm>
            <a:off x="171273" y="4735778"/>
            <a:ext cx="3319837" cy="17827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3760" y="260648"/>
            <a:ext cx="11586175"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r>
              <a:rPr lang="ru-RU" b="1" dirty="0">
                <a:solidFill>
                  <a:srgbClr val="002060"/>
                </a:solidFill>
                <a:latin typeface="Times New Roman" pitchFamily="18" charset="0"/>
                <a:cs typeface="Times New Roman" pitchFamily="18" charset="0"/>
              </a:rPr>
              <a:t>Лабораторно-инструментального исследования (испытания), необходимые для получения санитарно-эпидемиологического заключения</a:t>
            </a:r>
            <a:endParaRPr lang="ru-RU" sz="2800" dirty="0">
              <a:solidFill>
                <a:srgbClr val="002060"/>
              </a:solidFill>
              <a:latin typeface="Times New Roman" pitchFamily="18" charset="0"/>
              <a:cs typeface="Times New Roman" pitchFamily="18" charset="0"/>
            </a:endParaRPr>
          </a:p>
        </p:txBody>
      </p:sp>
      <p:sp>
        <p:nvSpPr>
          <p:cNvPr id="9" name="Прямоугольник 8"/>
          <p:cNvSpPr/>
          <p:nvPr/>
        </p:nvSpPr>
        <p:spPr>
          <a:xfrm>
            <a:off x="236805" y="4005064"/>
            <a:ext cx="11680083"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600" b="1" cap="all" dirty="0" bmk="">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ea typeface="Times New Roman" pitchFamily="18" charset="0"/>
                <a:cs typeface="Times New Roman" pitchFamily="18" charset="0"/>
              </a:rPr>
              <a:t>Лабораторно-инструментальные </a:t>
            </a:r>
            <a:r>
              <a:rPr lang="ru-RU"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исследований (испытаний) проводится </a:t>
            </a:r>
            <a:r>
              <a:rPr lang="ru-RU" sz="16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аккредитованными</a:t>
            </a:r>
            <a:r>
              <a:rPr lang="ru-RU"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лабораториями!</a:t>
            </a:r>
          </a:p>
        </p:txBody>
      </p:sp>
      <p:sp>
        <p:nvSpPr>
          <p:cNvPr id="3" name="Прямоугольник 2"/>
          <p:cNvSpPr/>
          <p:nvPr/>
        </p:nvSpPr>
        <p:spPr>
          <a:xfrm>
            <a:off x="6830182" y="4888504"/>
            <a:ext cx="5218609" cy="147732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itchFamily="2" charset="2"/>
              <a:buChar char="Ø"/>
            </a:pPr>
            <a:r>
              <a:rPr lang="ru-RU" dirty="0">
                <a:latin typeface="Times New Roman" pitchFamily="18" charset="0"/>
                <a:cs typeface="Times New Roman" pitchFamily="18" charset="0"/>
              </a:rPr>
              <a:t>Реестр субъектов аккредитации</a:t>
            </a:r>
            <a:r>
              <a:rPr lang="kk-KZ" dirty="0">
                <a:latin typeface="Times New Roman" pitchFamily="18" charset="0"/>
                <a:cs typeface="Times New Roman" pitchFamily="18" charset="0"/>
              </a:rPr>
              <a:t>: </a:t>
            </a:r>
          </a:p>
          <a:p>
            <a:pPr marL="342900" indent="-342900">
              <a:buFont typeface="Wingdings" pitchFamily="2" charset="2"/>
              <a:buChar char="ü"/>
            </a:pPr>
            <a:r>
              <a:rPr lang="en-US" b="1" i="1" dirty="0">
                <a:solidFill>
                  <a:schemeClr val="tx2">
                    <a:lumMod val="60000"/>
                    <a:lumOff val="40000"/>
                  </a:schemeClr>
                </a:solidFill>
                <a:latin typeface="Times New Roman" pitchFamily="18" charset="0"/>
                <a:cs typeface="Times New Roman" pitchFamily="18" charset="0"/>
                <a:hlinkClick r:id="rId4"/>
              </a:rPr>
              <a:t>https://techreg.kezekte.kz/ru/acc/subjects?flCertificateNumber=&amp;flOrgBin=150741024821&amp;flOrgName=</a:t>
            </a:r>
            <a:endParaRPr lang="kk-KZ" b="1" i="1" dirty="0">
              <a:solidFill>
                <a:schemeClr val="tx2">
                  <a:lumMod val="60000"/>
                  <a:lumOff val="40000"/>
                </a:schemeClr>
              </a:solidFill>
              <a:latin typeface="Times New Roman" pitchFamily="18" charset="0"/>
              <a:cs typeface="Times New Roman" pitchFamily="18" charset="0"/>
              <a:hlinkClick r:id="rId4"/>
            </a:endParaRPr>
          </a:p>
          <a:p>
            <a:pPr marL="342900" indent="-342900">
              <a:buFont typeface="Wingdings" pitchFamily="2" charset="2"/>
              <a:buChar char="ü"/>
            </a:pPr>
            <a:r>
              <a:rPr lang="en-US" b="1" i="1" dirty="0">
                <a:solidFill>
                  <a:schemeClr val="tx2">
                    <a:lumMod val="60000"/>
                    <a:lumOff val="40000"/>
                  </a:schemeClr>
                </a:solidFill>
                <a:latin typeface="Times New Roman" pitchFamily="18" charset="0"/>
                <a:cs typeface="Times New Roman" pitchFamily="18" charset="0"/>
                <a:hlinkClick r:id="rId4"/>
              </a:rPr>
              <a:t>http://85.159.31.40/index.php?do=web_search</a:t>
            </a:r>
            <a:endParaRPr lang="kk-KZ" b="1" i="1" dirty="0">
              <a:solidFill>
                <a:schemeClr val="tx2">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57467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2607" y="148229"/>
            <a:ext cx="10729192"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b="1" dirty="0">
                <a:solidFill>
                  <a:srgbClr val="002060"/>
                </a:solidFill>
                <a:latin typeface="Times New Roman" pitchFamily="18" charset="0"/>
                <a:cs typeface="Times New Roman" pitchFamily="18" charset="0"/>
              </a:rPr>
              <a:t>Санитарно-эпидемиологические требования к содержанию ДДУ вместимостью до трех групп</a:t>
            </a:r>
          </a:p>
        </p:txBody>
      </p:sp>
      <p:sp>
        <p:nvSpPr>
          <p:cNvPr id="3" name="Прямоугольник 2"/>
          <p:cNvSpPr/>
          <p:nvPr/>
        </p:nvSpPr>
        <p:spPr>
          <a:xfrm>
            <a:off x="119336" y="519382"/>
            <a:ext cx="11997166" cy="63401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dirty="0"/>
              <a:t>     </a:t>
            </a:r>
            <a:r>
              <a:rPr lang="ru-RU" sz="1600" dirty="0">
                <a:latin typeface="Times New Roman" pitchFamily="18" charset="0"/>
                <a:cs typeface="Times New Roman" pitchFamily="18" charset="0"/>
              </a:rPr>
              <a:t> При отсутствии возможности выделения дополнительных площадей допускается:</a:t>
            </a:r>
          </a:p>
          <a:p>
            <a:r>
              <a:rPr lang="ru-RU" sz="1600" dirty="0">
                <a:latin typeface="Times New Roman" pitchFamily="18" charset="0"/>
                <a:cs typeface="Times New Roman" pitchFamily="18" charset="0"/>
              </a:rPr>
              <a:t>      1) совмещение в одном помещении игровой и спальни из расчета не менее 3,0 м</a:t>
            </a:r>
            <a:r>
              <a:rPr lang="ru-RU" sz="1600" baseline="30000" dirty="0">
                <a:latin typeface="Times New Roman" pitchFamily="18" charset="0"/>
                <a:cs typeface="Times New Roman" pitchFamily="18" charset="0"/>
              </a:rPr>
              <a:t>2</a:t>
            </a:r>
            <a:r>
              <a:rPr lang="ru-RU" sz="1600" dirty="0">
                <a:latin typeface="Times New Roman" pitchFamily="18" charset="0"/>
                <a:cs typeface="Times New Roman" pitchFamily="18" charset="0"/>
              </a:rPr>
              <a:t> на 1 ребенка, при этом в спальной зоне устанавливаются трансформируемые </a:t>
            </a:r>
            <a:r>
              <a:rPr lang="ru-RU" sz="1200" i="1" dirty="0">
                <a:latin typeface="Times New Roman" pitchFamily="18" charset="0"/>
                <a:cs typeface="Times New Roman" pitchFamily="18" charset="0"/>
              </a:rPr>
              <a:t>(встроенные откидные, выдвижные, </a:t>
            </a:r>
            <a:r>
              <a:rPr lang="ru-RU" sz="1200" i="1" dirty="0" err="1">
                <a:latin typeface="Times New Roman" pitchFamily="18" charset="0"/>
                <a:cs typeface="Times New Roman" pitchFamily="18" charset="0"/>
              </a:rPr>
              <a:t>выкатные</a:t>
            </a:r>
            <a:r>
              <a:rPr lang="ru-RU" sz="1200" i="1" dirty="0">
                <a:latin typeface="Times New Roman" pitchFamily="18" charset="0"/>
                <a:cs typeface="Times New Roman" pitchFamily="18" charset="0"/>
              </a:rPr>
              <a:t>) </a:t>
            </a:r>
            <a:r>
              <a:rPr lang="ru-RU" sz="1600" dirty="0">
                <a:latin typeface="Times New Roman" pitchFamily="18" charset="0"/>
                <a:cs typeface="Times New Roman" pitchFamily="18" charset="0"/>
              </a:rPr>
              <a:t>кровати;</a:t>
            </a:r>
          </a:p>
          <a:p>
            <a:r>
              <a:rPr lang="ru-RU" sz="1600" dirty="0">
                <a:latin typeface="Times New Roman" pitchFamily="18" charset="0"/>
                <a:cs typeface="Times New Roman" pitchFamily="18" charset="0"/>
              </a:rPr>
              <a:t>      2) организация общей раздевальной, оборудованной индивидуальными шкафчиками для одежды и обуви, скамейками;</a:t>
            </a:r>
          </a:p>
          <a:p>
            <a:r>
              <a:rPr lang="ru-RU" sz="1600" dirty="0">
                <a:latin typeface="Times New Roman" pitchFamily="18" charset="0"/>
                <a:cs typeface="Times New Roman" pitchFamily="18" charset="0"/>
              </a:rPr>
              <a:t>      3) организация питания в группах без оборудования буфетных-раздаточных или в общей столовой по графику;</a:t>
            </a:r>
          </a:p>
          <a:p>
            <a:r>
              <a:rPr lang="ru-RU" sz="1600" dirty="0">
                <a:latin typeface="Times New Roman" pitchFamily="18" charset="0"/>
                <a:cs typeface="Times New Roman" pitchFamily="18" charset="0"/>
              </a:rPr>
              <a:t>      4) организация централизованной моечной для столовой посуды и приборов вне группы;</a:t>
            </a:r>
          </a:p>
          <a:p>
            <a:r>
              <a:rPr lang="ru-RU" sz="1600" dirty="0">
                <a:latin typeface="Times New Roman" pitchFamily="18" charset="0"/>
                <a:cs typeface="Times New Roman" pitchFamily="18" charset="0"/>
              </a:rPr>
              <a:t>      5) в туалетных установить 1 унитаз и 1 раковину на 10 детей;</a:t>
            </a:r>
          </a:p>
          <a:p>
            <a:r>
              <a:rPr lang="ru-RU" sz="1600" dirty="0">
                <a:latin typeface="Times New Roman" pitchFamily="18" charset="0"/>
                <a:cs typeface="Times New Roman" pitchFamily="18" charset="0"/>
              </a:rPr>
              <a:t>      6) одна туалетная в ДО с расчетным количеством не более 30 детей площадью не менее 8 м</a:t>
            </a:r>
            <a:r>
              <a:rPr lang="ru-RU" sz="1600" baseline="30000" dirty="0">
                <a:latin typeface="Times New Roman" pitchFamily="18" charset="0"/>
                <a:cs typeface="Times New Roman" pitchFamily="18" charset="0"/>
              </a:rPr>
              <a:t>2</a:t>
            </a:r>
            <a:r>
              <a:rPr lang="ru-RU" sz="1600" dirty="0">
                <a:latin typeface="Times New Roman" pitchFamily="18" charset="0"/>
                <a:cs typeface="Times New Roman" pitchFamily="18" charset="0"/>
              </a:rPr>
              <a:t>;</a:t>
            </a:r>
          </a:p>
          <a:p>
            <a:r>
              <a:rPr lang="ru-RU" sz="1600" dirty="0">
                <a:latin typeface="Times New Roman" pitchFamily="18" charset="0"/>
                <a:cs typeface="Times New Roman" pitchFamily="18" charset="0"/>
              </a:rPr>
              <a:t>      7) сокращение набора помещений пищеблока и технологического оборудования, при условии обеспечения безопасности готовой продукции:</a:t>
            </a:r>
          </a:p>
          <a:p>
            <a:r>
              <a:rPr lang="ru-RU" sz="1600" dirty="0">
                <a:latin typeface="Times New Roman" pitchFamily="18" charset="0"/>
                <a:cs typeface="Times New Roman" pitchFamily="18" charset="0"/>
              </a:rPr>
              <a:t>      приготовление пищи допускается на площадях помещений не менее 21 м</a:t>
            </a:r>
            <a:r>
              <a:rPr lang="ru-RU" sz="1600" baseline="30000" dirty="0">
                <a:latin typeface="Times New Roman" pitchFamily="18" charset="0"/>
                <a:cs typeface="Times New Roman" pitchFamily="18" charset="0"/>
              </a:rPr>
              <a:t>2</a:t>
            </a:r>
            <a:r>
              <a:rPr lang="ru-RU" sz="1600" dirty="0">
                <a:latin typeface="Times New Roman" pitchFamily="18" charset="0"/>
                <a:cs typeface="Times New Roman" pitchFamily="18" charset="0"/>
              </a:rPr>
              <a:t> при соблюдении зонирования (раздаточная, для обработки сырой продукции, готовой продукции, для мытья кухонной посуды);</a:t>
            </a:r>
          </a:p>
          <a:p>
            <a:r>
              <a:rPr lang="ru-RU" sz="1600" dirty="0">
                <a:latin typeface="Times New Roman" pitchFamily="18" charset="0"/>
                <a:cs typeface="Times New Roman" pitchFamily="18" charset="0"/>
              </a:rPr>
              <a:t>      кладовая с выделением зон для хранения овощей и сыпучих продуктов; помещение (отведенное место) для персонала;</a:t>
            </a:r>
          </a:p>
          <a:p>
            <a:r>
              <a:rPr lang="ru-RU" sz="1600" dirty="0">
                <a:latin typeface="Times New Roman" pitchFamily="18" charset="0"/>
                <a:cs typeface="Times New Roman" pitchFamily="18" charset="0"/>
              </a:rPr>
              <a:t>      для мытья сырой продукции и рук персонала устанавливаются отдельные мойки, для мытья кухонной посуды – одна мойка объемом, достаточным для полного погружения используемой посуды;</a:t>
            </a:r>
          </a:p>
          <a:p>
            <a:r>
              <a:rPr lang="ru-RU" sz="1600" dirty="0">
                <a:latin typeface="Times New Roman" pitchFamily="18" charset="0"/>
                <a:cs typeface="Times New Roman" pitchFamily="18" charset="0"/>
              </a:rPr>
              <a:t>      в ДО вместимостью до трех групп размещаемых, на первых двух этажах многоквартирного жилого дома с расчетным количеством не более 30 детей приготовление пищи допускается на площадях помещений не менее 12 м</a:t>
            </a:r>
            <a:r>
              <a:rPr lang="ru-RU" sz="1600" baseline="30000" dirty="0">
                <a:latin typeface="Times New Roman" pitchFamily="18" charset="0"/>
                <a:cs typeface="Times New Roman" pitchFamily="18" charset="0"/>
              </a:rPr>
              <a:t>2</a:t>
            </a:r>
            <a:r>
              <a:rPr lang="ru-RU" sz="1600" dirty="0">
                <a:latin typeface="Times New Roman" pitchFamily="18" charset="0"/>
                <a:cs typeface="Times New Roman" pitchFamily="18" charset="0"/>
              </a:rPr>
              <a:t> при соблюдении зонирования </a:t>
            </a:r>
            <a:r>
              <a:rPr lang="ru-RU" sz="1400" i="1" dirty="0">
                <a:latin typeface="Times New Roman" pitchFamily="18" charset="0"/>
                <a:cs typeface="Times New Roman" pitchFamily="18" charset="0"/>
              </a:rPr>
              <a:t>(раздаточная, для обработки сырой продукции, готовой продукции, для мытья кухонной посуды). </a:t>
            </a:r>
            <a:r>
              <a:rPr lang="ru-RU" sz="1600" dirty="0">
                <a:latin typeface="Times New Roman" pitchFamily="18" charset="0"/>
                <a:cs typeface="Times New Roman" pitchFamily="18" charset="0"/>
              </a:rPr>
              <a:t>При отсутствии кладовых для продуктов питания закуп осуществляется не более чем на неделю;</a:t>
            </a:r>
          </a:p>
          <a:p>
            <a:r>
              <a:rPr lang="ru-RU" sz="1600" dirty="0">
                <a:latin typeface="Times New Roman" pitchFamily="18" charset="0"/>
                <a:cs typeface="Times New Roman" pitchFamily="18" charset="0"/>
              </a:rPr>
              <a:t>      уменьшение площади помещений для приготовления пищи не более чем на 10%;</a:t>
            </a:r>
          </a:p>
          <a:p>
            <a:r>
              <a:rPr lang="ru-RU" sz="1600" dirty="0">
                <a:latin typeface="Times New Roman" pitchFamily="18" charset="0"/>
                <a:cs typeface="Times New Roman" pitchFamily="18" charset="0"/>
              </a:rPr>
              <a:t>      8) для хранения запасов белья складские помещения или отведенное место со шкафами;</a:t>
            </a:r>
          </a:p>
          <a:p>
            <a:r>
              <a:rPr lang="ru-RU" sz="1600" dirty="0">
                <a:latin typeface="Times New Roman" pitchFamily="18" charset="0"/>
                <a:cs typeface="Times New Roman" pitchFamily="18" charset="0"/>
              </a:rPr>
              <a:t>      9) использование для организации прогулок игровых площадок с ограждением на придомовой территории </a:t>
            </a:r>
            <a:r>
              <a:rPr lang="ru-RU" sz="1400" i="1" dirty="0">
                <a:latin typeface="Times New Roman" pitchFamily="18" charset="0"/>
                <a:cs typeface="Times New Roman" pitchFamily="18" charset="0"/>
              </a:rPr>
              <a:t>(допускается организация прогулок по графику);</a:t>
            </a:r>
          </a:p>
          <a:p>
            <a:r>
              <a:rPr lang="ru-RU" sz="1600" dirty="0">
                <a:latin typeface="Times New Roman" pitchFamily="18" charset="0"/>
                <a:cs typeface="Times New Roman" pitchFamily="18" charset="0"/>
              </a:rPr>
              <a:t>      10) устанавливать на прогулочной площадке сборно-разборные навесы, беседки для использования их в жаркое время года, с обеспечением безопасности их конструкции (сборки, установки) для детей.</a:t>
            </a:r>
          </a:p>
        </p:txBody>
      </p:sp>
    </p:spTree>
    <p:extLst>
      <p:ext uri="{BB962C8B-B14F-4D97-AF65-F5344CB8AC3E}">
        <p14:creationId xmlns:p14="http://schemas.microsoft.com/office/powerpoint/2010/main" val="3663057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70647" y="764704"/>
            <a:ext cx="11530009"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mj-lt"/>
              <a:buAutoNum type="arabicPeriod"/>
            </a:pPr>
            <a:r>
              <a:rPr lang="ru-RU" sz="1600" dirty="0">
                <a:latin typeface="Times New Roman" pitchFamily="18" charset="0"/>
                <a:cs typeface="Times New Roman" pitchFamily="18" charset="0"/>
              </a:rPr>
              <a:t>Кодекс Республики Казахстан «О ЗДОРОВЬЕ НАРОДА И СИСТЕМЕ ЗДРАВООХРАНЕНИЯ»</a:t>
            </a:r>
          </a:p>
          <a:p>
            <a:pPr marL="342900" indent="-342900">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Санитарные правила «Санитарно-эпидемиологические требования к дошкольным организациям и домам ребенка»,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уПриказ</a:t>
            </a:r>
            <a:r>
              <a:rPr lang="ru-RU" sz="1600" dirty="0">
                <a:latin typeface="Times New Roman" panose="02020603050405020304" pitchFamily="18" charset="0"/>
                <a:ea typeface="Calibri" panose="020F0502020204030204" pitchFamily="34" charset="0"/>
                <a:cs typeface="Times New Roman" panose="02020603050405020304" pitchFamily="18" charset="0"/>
              </a:rPr>
              <a:t> Министра здравоохранения Республики Казахстан от 9 июля 2021 года </a:t>
            </a:r>
            <a:r>
              <a:rPr lang="ru-RU" sz="1600" b="1" dirty="0">
                <a:latin typeface="Times New Roman" panose="02020603050405020304" pitchFamily="18" charset="0"/>
                <a:ea typeface="Calibri" panose="020F0502020204030204" pitchFamily="34" charset="0"/>
                <a:cs typeface="Times New Roman" panose="02020603050405020304" pitchFamily="18" charset="0"/>
              </a:rPr>
              <a:t>№ ҚР ДСМ-59;</a:t>
            </a:r>
          </a:p>
          <a:p>
            <a:pPr marL="342900" indent="-342900">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Санитарные правила «Санитарно-эпидемиологические требования к объектам общественного питания», утвержденные Приказом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и.о</a:t>
            </a:r>
            <a:r>
              <a:rPr lang="ru-RU" sz="1600" dirty="0">
                <a:latin typeface="Times New Roman" panose="02020603050405020304" pitchFamily="18" charset="0"/>
                <a:ea typeface="Calibri" panose="020F0502020204030204" pitchFamily="34" charset="0"/>
                <a:cs typeface="Times New Roman" panose="02020603050405020304" pitchFamily="18" charset="0"/>
              </a:rPr>
              <a:t>. Министра здравоохранения Республики Казахстан от 4 апреля 2023 года </a:t>
            </a:r>
            <a:r>
              <a:rPr lang="ru-RU" sz="1600" b="1" dirty="0">
                <a:latin typeface="Times New Roman" panose="02020603050405020304" pitchFamily="18" charset="0"/>
                <a:ea typeface="Calibri" panose="020F0502020204030204" pitchFamily="34" charset="0"/>
                <a:cs typeface="Times New Roman" panose="02020603050405020304" pitchFamily="18" charset="0"/>
              </a:rPr>
              <a:t>№ 58;</a:t>
            </a:r>
          </a:p>
          <a:p>
            <a:pPr marL="342900" indent="-342900">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Санитарные правила </a:t>
            </a:r>
            <a:r>
              <a:rPr lang="ru-RU" sz="1600" dirty="0">
                <a:latin typeface="Times New Roman" pitchFamily="18" charset="0"/>
                <a:cs typeface="Times New Roman" pitchFamily="18" charset="0"/>
              </a:rPr>
              <a:t>«Санитарно-эпидемиологические требования к дезинфекции систем вентиляции и кондиционирования воздуха» Приказ Министра здравоохранения Республики Казахстан от 1 сентября 2021 года </a:t>
            </a:r>
            <a:r>
              <a:rPr lang="ru-RU" sz="1600" b="1" dirty="0">
                <a:latin typeface="Times New Roman" pitchFamily="18" charset="0"/>
                <a:cs typeface="Times New Roman" pitchFamily="18" charset="0"/>
              </a:rPr>
              <a:t>№ ҚР ДСМ – 95;</a:t>
            </a:r>
          </a:p>
          <a:p>
            <a:pPr marL="342900" indent="-342900">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Санитарные правила «</a:t>
            </a:r>
            <a:r>
              <a:rPr lang="ru-RU" sz="1600" dirty="0">
                <a:latin typeface="Times New Roman" pitchFamily="18" charset="0"/>
                <a:cs typeface="Times New Roman" pitchFamily="18" charset="0"/>
              </a:rPr>
              <a:t>Санитарно-эпидемиологические требования к осуществлению производственного контроля»  Приказ Министра здравоохранения Республики Казахстан от 7 апреля 2023 года </a:t>
            </a:r>
            <a:r>
              <a:rPr lang="ru-RU" sz="1600" b="1" dirty="0">
                <a:latin typeface="Times New Roman" pitchFamily="18" charset="0"/>
                <a:cs typeface="Times New Roman" pitchFamily="18" charset="0"/>
              </a:rPr>
              <a:t>№ 62;</a:t>
            </a:r>
          </a:p>
          <a:p>
            <a:pPr marL="342900" indent="-342900">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Санитарные правила «</a:t>
            </a:r>
            <a:r>
              <a:rPr lang="ru-RU" sz="1600" dirty="0">
                <a:latin typeface="Times New Roman" pitchFamily="18" charset="0"/>
                <a:cs typeface="Times New Roman" pitchFamily="18" charset="0"/>
              </a:rPr>
              <a:t>Санитарно-эпидемиологические требования к организации и проведению дезинфекции, дезинсекции и дератизации» Приказ Министра здравоохранения Республики Казахстан от 29 июля 2022 года </a:t>
            </a:r>
            <a:r>
              <a:rPr lang="ru-RU" sz="1600" b="1" dirty="0">
                <a:latin typeface="Times New Roman" pitchFamily="18" charset="0"/>
                <a:cs typeface="Times New Roman" pitchFamily="18" charset="0"/>
              </a:rPr>
              <a:t>№ ҚР ДСМ-68;</a:t>
            </a:r>
          </a:p>
          <a:p>
            <a:pPr marL="342900" indent="-342900">
              <a:buFont typeface="+mj-lt"/>
              <a:buAutoNum type="arabicPeriod"/>
            </a:pPr>
            <a:r>
              <a:rPr lang="ru-RU" sz="1600" dirty="0">
                <a:latin typeface="Times New Roman" pitchFamily="18" charset="0"/>
                <a:cs typeface="Times New Roman" pitchFamily="18" charset="0"/>
              </a:rPr>
              <a:t>«Об утверждении целевых групп лиц, подлежащих обязательным медицинским осмотрам, а также правил и периодичности их проведения, объема лабораторных и функциональных исследований, медицинских противопоказаний, перечня вредных и (или) опасных производственных факторов, профессий и работ, при выполнении которых проводятся предварительные обязательные медицинские осмотры при поступлении на работу и периодические обязательные медицинские осмотры и правил оказания государственной услуги "Прохождение предварительных обязательных медицинских осмотров»  Приказ </a:t>
            </a:r>
            <a:r>
              <a:rPr lang="ru-RU" sz="1600" dirty="0" err="1">
                <a:latin typeface="Times New Roman" pitchFamily="18" charset="0"/>
                <a:cs typeface="Times New Roman" pitchFamily="18" charset="0"/>
              </a:rPr>
              <a:t>и.о</a:t>
            </a:r>
            <a:r>
              <a:rPr lang="ru-RU" sz="1600" dirty="0">
                <a:latin typeface="Times New Roman" pitchFamily="18" charset="0"/>
                <a:cs typeface="Times New Roman" pitchFamily="18" charset="0"/>
              </a:rPr>
              <a:t>. Министра здравоохранения Республики Казахстан от 15 октября 2020 года </a:t>
            </a:r>
            <a:r>
              <a:rPr lang="ru-RU" sz="1600" b="1" dirty="0">
                <a:latin typeface="Times New Roman" pitchFamily="18" charset="0"/>
                <a:cs typeface="Times New Roman" pitchFamily="18" charset="0"/>
              </a:rPr>
              <a:t>№ ҚР ДСМ-131/2020;</a:t>
            </a:r>
          </a:p>
          <a:p>
            <a:pPr marL="342900" indent="-342900">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«Размеры, источники, виды и Правила предоставления социальной помощи гражданам, которым оказывается социальная помощь»,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ПостановлениеПравительства</a:t>
            </a:r>
            <a:r>
              <a:rPr lang="ru-RU" sz="1600" dirty="0">
                <a:latin typeface="Times New Roman" panose="02020603050405020304" pitchFamily="18" charset="0"/>
                <a:ea typeface="Calibri" panose="020F0502020204030204" pitchFamily="34" charset="0"/>
                <a:cs typeface="Times New Roman" panose="02020603050405020304" pitchFamily="18" charset="0"/>
              </a:rPr>
              <a:t> Республики Казахстан от 12 марта 2012 года </a:t>
            </a:r>
            <a:r>
              <a:rPr lang="ru-RU" sz="1600" b="1" dirty="0">
                <a:latin typeface="Times New Roman" panose="02020603050405020304" pitchFamily="18" charset="0"/>
                <a:ea typeface="Calibri" panose="020F0502020204030204" pitchFamily="34" charset="0"/>
                <a:cs typeface="Times New Roman" panose="02020603050405020304" pitchFamily="18" charset="0"/>
              </a:rPr>
              <a:t>№ 320</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p>
          <a:p>
            <a:pPr marL="342900" indent="-342900">
              <a:buFont typeface="+mj-lt"/>
              <a:buAutoNum type="arabicPeriod"/>
            </a:pPr>
            <a:r>
              <a:rPr lang="ru-RU" sz="1600" dirty="0">
                <a:latin typeface="Times New Roman" panose="02020603050405020304" pitchFamily="18" charset="0"/>
                <a:ea typeface="Calibri" panose="020F0502020204030204" pitchFamily="34" charset="0"/>
                <a:cs typeface="Times New Roman" panose="02020603050405020304" pitchFamily="18" charset="0"/>
              </a:rPr>
              <a:t>Санитарные правила «Санитарно-эпидемиологические требования к транспортным средствам для перевозки пассажиров и грузов», Приказ Министра здравоохранения Республики Казахстан от 11 января 2021 года </a:t>
            </a:r>
            <a:r>
              <a:rPr lang="ru-RU" sz="1600" b="1" dirty="0">
                <a:latin typeface="Times New Roman" pitchFamily="18" charset="0"/>
                <a:ea typeface="Calibri" panose="020F0502020204030204" pitchFamily="34" charset="0"/>
                <a:cs typeface="Times New Roman" pitchFamily="18" charset="0"/>
              </a:rPr>
              <a:t>№ ҚР ДСМ-5 </a:t>
            </a:r>
          </a:p>
        </p:txBody>
      </p:sp>
      <p:sp>
        <p:nvSpPr>
          <p:cNvPr id="2" name="Прямоугольник 1"/>
          <p:cNvSpPr/>
          <p:nvPr/>
        </p:nvSpPr>
        <p:spPr>
          <a:xfrm>
            <a:off x="4583832" y="188640"/>
            <a:ext cx="2896879" cy="38536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НПА</a:t>
            </a:r>
          </a:p>
        </p:txBody>
      </p:sp>
    </p:spTree>
    <p:extLst>
      <p:ext uri="{BB962C8B-B14F-4D97-AF65-F5344CB8AC3E}">
        <p14:creationId xmlns:p14="http://schemas.microsoft.com/office/powerpoint/2010/main" val="2943142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op-fon.com/uploads/posts/2023-01/1675106610_top-fon-com-p-foto-dlya-prezentatsii-bez-fona-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301" y="1285860"/>
            <a:ext cx="5383600" cy="4857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61963" y="1556792"/>
            <a:ext cx="5734052" cy="3785652"/>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ru-RU" sz="2000" b="1" dirty="0">
                <a:latin typeface="Times New Roman" pitchFamily="18" charset="0"/>
                <a:cs typeface="Times New Roman" pitchFamily="18" charset="0"/>
              </a:rPr>
              <a:t>Адрес:</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г.Кокшетау</a:t>
            </a:r>
            <a:r>
              <a:rPr lang="ru-RU" sz="2000" dirty="0">
                <a:latin typeface="Times New Roman" pitchFamily="18" charset="0"/>
                <a:cs typeface="Times New Roman" pitchFamily="18" charset="0"/>
              </a:rPr>
              <a:t>, ул. </a:t>
            </a:r>
            <a:r>
              <a:rPr lang="ru-RU" sz="2000" dirty="0" err="1">
                <a:latin typeface="Times New Roman" pitchFamily="18" charset="0"/>
                <a:cs typeface="Times New Roman" pitchFamily="18" charset="0"/>
              </a:rPr>
              <a:t>Кенесары</a:t>
            </a:r>
            <a:r>
              <a:rPr lang="ru-RU" sz="2000" dirty="0">
                <a:latin typeface="Times New Roman" pitchFamily="18" charset="0"/>
                <a:cs typeface="Times New Roman" pitchFamily="18" charset="0"/>
              </a:rPr>
              <a:t>, 14а  </a:t>
            </a:r>
            <a:r>
              <a:rPr lang="ru-RU" sz="2000" b="1" dirty="0">
                <a:latin typeface="Times New Roman" pitchFamily="18" charset="0"/>
                <a:cs typeface="Times New Roman" pitchFamily="18" charset="0"/>
              </a:rPr>
              <a:t>Канцелярия: </a:t>
            </a:r>
            <a:r>
              <a:rPr lang="ru-RU" sz="2000" dirty="0">
                <a:latin typeface="Times New Roman" pitchFamily="18" charset="0"/>
                <a:cs typeface="Times New Roman" pitchFamily="18" charset="0"/>
              </a:rPr>
              <a:t>+7 (7162) 26-55-88</a:t>
            </a:r>
          </a:p>
          <a:p>
            <a:r>
              <a:rPr lang="kk-KZ" sz="2000" b="1" dirty="0">
                <a:latin typeface="Times New Roman" pitchFamily="18" charset="0"/>
                <a:cs typeface="Times New Roman" pitchFamily="18" charset="0"/>
              </a:rPr>
              <a:t>Факс</a:t>
            </a:r>
            <a:r>
              <a:rPr lang="kk-KZ" sz="2000" dirty="0">
                <a:latin typeface="Times New Roman" pitchFamily="18" charset="0"/>
                <a:cs typeface="Times New Roman" pitchFamily="18" charset="0"/>
              </a:rPr>
              <a:t>: +7(7162) 26-55-36</a:t>
            </a:r>
            <a:endParaRPr lang="ru-RU"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e-mail:</a:t>
            </a:r>
            <a:r>
              <a:rPr lang="kk-KZ" sz="2000" b="1" dirty="0">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hlinkClick r:id="rId3"/>
              </a:rPr>
              <a:t>dsek.akmola@dsm.gov.kz</a:t>
            </a:r>
            <a:endParaRPr lang="ru-RU" sz="2000" dirty="0">
              <a:solidFill>
                <a:srgbClr val="FF0000"/>
              </a:solidFill>
              <a:latin typeface="Times New Roman" pitchFamily="18" charset="0"/>
              <a:cs typeface="Times New Roman" pitchFamily="18" charset="0"/>
            </a:endParaRPr>
          </a:p>
          <a:p>
            <a:r>
              <a:rPr lang="ru-RU" sz="2000" b="1" dirty="0">
                <a:latin typeface="Times New Roman" pitchFamily="18" charset="0"/>
                <a:cs typeface="Times New Roman" pitchFamily="18" charset="0"/>
              </a:rPr>
              <a:t>Социальные сети: </a:t>
            </a:r>
            <a:endParaRPr lang="en-US" sz="2000" b="1" dirty="0">
              <a:latin typeface="Times New Roman" pitchFamily="18" charset="0"/>
              <a:cs typeface="Times New Roman" pitchFamily="18" charset="0"/>
            </a:endParaRPr>
          </a:p>
          <a:p>
            <a:r>
              <a:rPr lang="kk-KZ" sz="2000" b="1" dirty="0">
                <a:latin typeface="Times New Roman" pitchFamily="18" charset="0"/>
                <a:cs typeface="Times New Roman" pitchFamily="18" charset="0"/>
              </a:rPr>
              <a:t>Официальный сайт: </a:t>
            </a:r>
            <a:r>
              <a:rPr lang="ru-RU" sz="2000" dirty="0">
                <a:latin typeface="Times New Roman" pitchFamily="18" charset="0"/>
                <a:cs typeface="Times New Roman" pitchFamily="18" charset="0"/>
              </a:rPr>
              <a:t>Департамент санитарно-эпидемиологического контроля Акмолинской  области </a:t>
            </a:r>
            <a:r>
              <a:rPr lang="en-US" sz="2000" dirty="0">
                <a:latin typeface="Times New Roman" pitchFamily="18" charset="0"/>
                <a:cs typeface="Times New Roman" pitchFamily="18" charset="0"/>
                <a:hlinkClick r:id="rId4"/>
              </a:rPr>
              <a:t>https://beta.egov.kz/memleket/entities/departament-kkbtu-akmolinsk?lang=ru</a:t>
            </a:r>
            <a:endParaRPr lang="ru-RU"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Facebook</a:t>
            </a:r>
            <a:r>
              <a:rPr lang="kk-KZ"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Ақмола</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Облысының</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Сэбд</a:t>
            </a:r>
            <a:endParaRPr lang="ru-RU" sz="2000" b="1" dirty="0">
              <a:latin typeface="Times New Roman" pitchFamily="18" charset="0"/>
              <a:cs typeface="Times New Roman" pitchFamily="18" charset="0"/>
            </a:endParaRPr>
          </a:p>
          <a:p>
            <a:r>
              <a:rPr lang="en-US" sz="2000" b="1" dirty="0" err="1">
                <a:latin typeface="Times New Roman" pitchFamily="18" charset="0"/>
                <a:cs typeface="Times New Roman" pitchFamily="18" charset="0"/>
              </a:rPr>
              <a:t>Instagram</a:t>
            </a:r>
            <a:r>
              <a:rPr lang="kk-KZ"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akmola_oblysynyn_sebd</a:t>
            </a:r>
            <a:endParaRPr lang="en-US" sz="2000" b="1" dirty="0">
              <a:latin typeface="Times New Roman" pitchFamily="18" charset="0"/>
              <a:cs typeface="Times New Roman" pitchFamily="18" charset="0"/>
            </a:endParaRPr>
          </a:p>
        </p:txBody>
      </p:sp>
      <p:sp>
        <p:nvSpPr>
          <p:cNvPr id="5" name="Прямоугольник 4"/>
          <p:cNvSpPr/>
          <p:nvPr/>
        </p:nvSpPr>
        <p:spPr>
          <a:xfrm>
            <a:off x="2711624" y="331801"/>
            <a:ext cx="7072845" cy="646331"/>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kk-KZ" sz="3600" b="1" dirty="0">
                <a:solidFill>
                  <a:srgbClr val="002060"/>
                </a:solidFill>
                <a:latin typeface="Times New Roman" pitchFamily="18" charset="0"/>
                <a:cs typeface="Times New Roman" pitchFamily="18" charset="0"/>
              </a:rPr>
              <a:t>Мы в социальных сетях</a:t>
            </a:r>
            <a:endParaRPr lang="ru-RU" sz="3600" b="1" dirty="0">
              <a:solidFill>
                <a:srgbClr val="002060"/>
              </a:solidFill>
            </a:endParaRPr>
          </a:p>
        </p:txBody>
      </p:sp>
    </p:spTree>
    <p:extLst>
      <p:ext uri="{BB962C8B-B14F-4D97-AF65-F5344CB8AC3E}">
        <p14:creationId xmlns:p14="http://schemas.microsoft.com/office/powerpoint/2010/main" val="1949908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Заголовок 1"/>
          <p:cNvSpPr/>
          <p:nvPr/>
        </p:nvSpPr>
        <p:spPr>
          <a:xfrm>
            <a:off x="1461630" y="3212976"/>
            <a:ext cx="8593560" cy="658800"/>
          </a:xfrm>
          <a:prstGeom prst="rect">
            <a:avLst/>
          </a:prstGeom>
          <a:ln/>
        </p:spPr>
        <p:style>
          <a:lnRef idx="2">
            <a:schemeClr val="accent5"/>
          </a:lnRef>
          <a:fillRef idx="1">
            <a:schemeClr val="lt1"/>
          </a:fillRef>
          <a:effectRef idx="0">
            <a:schemeClr val="accent5"/>
          </a:effectRef>
          <a:fontRef idx="minor">
            <a:schemeClr val="dk1"/>
          </a:fontRef>
        </p:style>
        <p:txBody>
          <a:bodyPr lIns="90000" tIns="45000" rIns="90000" bIns="45000">
            <a:normAutofit fontScale="90000" lnSpcReduction="20000"/>
          </a:bodyPr>
          <a:lstStyle/>
          <a:p>
            <a:pPr algn="ctr">
              <a:lnSpc>
                <a:spcPct val="100000"/>
              </a:lnSpc>
            </a:pPr>
            <a:r>
              <a:rPr lang="ru-RU" sz="4800" b="1" strike="noStrike" spc="-1" dirty="0">
                <a:solidFill>
                  <a:srgbClr val="002060"/>
                </a:solidFill>
                <a:latin typeface="Times New Roman"/>
                <a:ea typeface="DejaVu Sans"/>
              </a:rPr>
              <a:t>Спасибо за внимание!</a:t>
            </a:r>
            <a:endParaRPr lang="en-US" sz="4800" b="1"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4993" y="2058978"/>
            <a:ext cx="8928992"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b="1" dirty="0">
                <a:latin typeface="Times New Roman" pitchFamily="18" charset="0"/>
                <a:cs typeface="Times New Roman" pitchFamily="18" charset="0"/>
              </a:rPr>
              <a:t>1) выявления в документе ошибок (опечаток);</a:t>
            </a:r>
          </a:p>
          <a:p>
            <a:r>
              <a:rPr lang="ru-RU" b="1" dirty="0">
                <a:latin typeface="Times New Roman" pitchFamily="18" charset="0"/>
                <a:cs typeface="Times New Roman" pitchFamily="18" charset="0"/>
              </a:rPr>
              <a:t>2) перерегистрации индивидуального предпринимателя – </a:t>
            </a:r>
            <a:r>
              <a:rPr lang="ru-RU" b="1" dirty="0" err="1">
                <a:latin typeface="Times New Roman" pitchFamily="18" charset="0"/>
                <a:cs typeface="Times New Roman" pitchFamily="18" charset="0"/>
              </a:rPr>
              <a:t>услугополучателя</a:t>
            </a:r>
            <a:r>
              <a:rPr lang="ru-RU" b="1" dirty="0">
                <a:latin typeface="Times New Roman" pitchFamily="18" charset="0"/>
                <a:cs typeface="Times New Roman" pitchFamily="18" charset="0"/>
              </a:rPr>
              <a:t>,</a:t>
            </a:r>
          </a:p>
          <a:p>
            <a:r>
              <a:rPr lang="ru-RU" b="1" dirty="0">
                <a:latin typeface="Times New Roman" pitchFamily="18" charset="0"/>
                <a:cs typeface="Times New Roman" pitchFamily="18" charset="0"/>
              </a:rPr>
              <a:t>изменения его наименования или юридического адреса;</a:t>
            </a:r>
          </a:p>
          <a:p>
            <a:r>
              <a:rPr lang="ru-RU" b="1" dirty="0">
                <a:latin typeface="Times New Roman" pitchFamily="18" charset="0"/>
                <a:cs typeface="Times New Roman" pitchFamily="18" charset="0"/>
              </a:rPr>
              <a:t>3) изменения наименования и (или) места нахождения юридического лица –</a:t>
            </a:r>
          </a:p>
          <a:p>
            <a:r>
              <a:rPr lang="ru-RU" b="1" dirty="0" err="1">
                <a:latin typeface="Times New Roman" pitchFamily="18" charset="0"/>
                <a:cs typeface="Times New Roman" pitchFamily="18" charset="0"/>
              </a:rPr>
              <a:t>услугополучателя</a:t>
            </a:r>
            <a:r>
              <a:rPr lang="ru-RU" b="1" dirty="0">
                <a:latin typeface="Times New Roman" pitchFamily="18" charset="0"/>
                <a:cs typeface="Times New Roman" pitchFamily="18" charset="0"/>
              </a:rPr>
              <a:t>, изготовителя продукции;</a:t>
            </a:r>
          </a:p>
          <a:p>
            <a:r>
              <a:rPr lang="ru-RU" b="1" dirty="0">
                <a:latin typeface="Times New Roman" pitchFamily="18" charset="0"/>
                <a:cs typeface="Times New Roman" pitchFamily="18" charset="0"/>
              </a:rPr>
              <a:t>4) изменения адреса места нахождения объекта без его физического перемещения</a:t>
            </a:r>
            <a:r>
              <a:rPr lang="ru-RU" dirty="0">
                <a:latin typeface="Times New Roman" pitchFamily="18" charset="0"/>
                <a:cs typeface="Times New Roman" pitchFamily="18" charset="0"/>
              </a:rPr>
              <a:t>.</a:t>
            </a:r>
          </a:p>
        </p:txBody>
      </p:sp>
      <p:sp>
        <p:nvSpPr>
          <p:cNvPr id="3" name="Прямоугольник 2"/>
          <p:cNvSpPr/>
          <p:nvPr/>
        </p:nvSpPr>
        <p:spPr>
          <a:xfrm>
            <a:off x="586901" y="404664"/>
            <a:ext cx="10585176"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b="1" dirty="0">
                <a:solidFill>
                  <a:srgbClr val="002060"/>
                </a:solidFill>
                <a:latin typeface="Times New Roman" pitchFamily="18" charset="0"/>
                <a:cs typeface="Times New Roman" pitchFamily="18" charset="0"/>
              </a:rPr>
              <a:t>Переоформление санитарно-эпидемиологического заключения осуществляется</a:t>
            </a:r>
          </a:p>
          <a:p>
            <a:pPr algn="ctr"/>
            <a:r>
              <a:rPr lang="ru-RU" b="1" dirty="0">
                <a:solidFill>
                  <a:srgbClr val="002060"/>
                </a:solidFill>
                <a:latin typeface="Times New Roman" pitchFamily="18" charset="0"/>
                <a:cs typeface="Times New Roman" pitchFamily="18" charset="0"/>
              </a:rPr>
              <a:t>без проведения дополнительных или повторных исследований (испытаний), в</a:t>
            </a:r>
          </a:p>
          <a:p>
            <a:pPr algn="ctr"/>
            <a:r>
              <a:rPr lang="ru-RU" b="1" dirty="0">
                <a:solidFill>
                  <a:srgbClr val="002060"/>
                </a:solidFill>
                <a:latin typeface="Times New Roman" pitchFamily="18" charset="0"/>
                <a:cs typeface="Times New Roman" pitchFamily="18" charset="0"/>
              </a:rPr>
              <a:t>следующих случаях:</a:t>
            </a:r>
          </a:p>
        </p:txBody>
      </p:sp>
      <p:cxnSp>
        <p:nvCxnSpPr>
          <p:cNvPr id="5" name="Прямая со стрелкой 4"/>
          <p:cNvCxnSpPr>
            <a:stCxn id="3" idx="2"/>
            <a:endCxn id="2" idx="0"/>
          </p:cNvCxnSpPr>
          <p:nvPr/>
        </p:nvCxnSpPr>
        <p:spPr>
          <a:xfrm>
            <a:off x="5879489" y="1327994"/>
            <a:ext cx="0" cy="73098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7" name="Прямоугольник 6"/>
          <p:cNvSpPr/>
          <p:nvPr/>
        </p:nvSpPr>
        <p:spPr>
          <a:xfrm>
            <a:off x="226861" y="4797152"/>
            <a:ext cx="1130525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ru-RU" dirty="0">
                <a:latin typeface="Times New Roman" pitchFamily="18" charset="0"/>
                <a:cs typeface="Times New Roman" pitchFamily="18" charset="0"/>
              </a:rPr>
              <a:t>При переоформлении разрешения в случаях, </a:t>
            </a:r>
            <a:r>
              <a:rPr lang="ru-RU" dirty="0" err="1">
                <a:latin typeface="Times New Roman" pitchFamily="18" charset="0"/>
                <a:cs typeface="Times New Roman" pitchFamily="18" charset="0"/>
              </a:rPr>
              <a:t>услугополучатель</a:t>
            </a:r>
            <a:r>
              <a:rPr lang="ru-RU" dirty="0">
                <a:latin typeface="Times New Roman" pitchFamily="18" charset="0"/>
                <a:cs typeface="Times New Roman" pitchFamily="18" charset="0"/>
              </a:rPr>
              <a:t> направляет заявление согласно приложению с подтверждающими документами о соответствующих изменениях </a:t>
            </a:r>
            <a:r>
              <a:rPr lang="ru-RU" b="1" dirty="0">
                <a:latin typeface="Times New Roman" pitchFamily="18" charset="0"/>
                <a:cs typeface="Times New Roman" pitchFamily="18" charset="0"/>
              </a:rPr>
              <a:t>в течении 30 (тридцати) календарных дней с момента возникновения изменений</a:t>
            </a:r>
            <a:r>
              <a:rPr lang="ru-RU" dirty="0">
                <a:latin typeface="Times New Roman" pitchFamily="18" charset="0"/>
                <a:cs typeface="Times New Roman" pitchFamily="18" charset="0"/>
              </a:rPr>
              <a:t>, послуживших основанием для переоформления санитарно-эпидемиологического заключения.</a:t>
            </a:r>
          </a:p>
        </p:txBody>
      </p:sp>
      <p:cxnSp>
        <p:nvCxnSpPr>
          <p:cNvPr id="9" name="Прямая со стрелкой 8"/>
          <p:cNvCxnSpPr>
            <a:stCxn id="2" idx="2"/>
            <a:endCxn id="7" idx="0"/>
          </p:cNvCxnSpPr>
          <p:nvPr/>
        </p:nvCxnSpPr>
        <p:spPr>
          <a:xfrm>
            <a:off x="5879489" y="3813304"/>
            <a:ext cx="0" cy="983848"/>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75807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3677593251"/>
              </p:ext>
            </p:extLst>
          </p:nvPr>
        </p:nvGraphicFramePr>
        <p:xfrm>
          <a:off x="191344" y="908720"/>
          <a:ext cx="7560839" cy="5616614"/>
        </p:xfrm>
        <a:graphic>
          <a:graphicData uri="http://schemas.openxmlformats.org/drawingml/2006/table">
            <a:tbl>
              <a:tblPr/>
              <a:tblGrid>
                <a:gridCol w="1380582">
                  <a:extLst>
                    <a:ext uri="{9D8B030D-6E8A-4147-A177-3AD203B41FA5}">
                      <a16:colId xmlns:a16="http://schemas.microsoft.com/office/drawing/2014/main" val="20000"/>
                    </a:ext>
                  </a:extLst>
                </a:gridCol>
                <a:gridCol w="674792">
                  <a:extLst>
                    <a:ext uri="{9D8B030D-6E8A-4147-A177-3AD203B41FA5}">
                      <a16:colId xmlns:a16="http://schemas.microsoft.com/office/drawing/2014/main" val="20001"/>
                    </a:ext>
                  </a:extLst>
                </a:gridCol>
                <a:gridCol w="1027687">
                  <a:extLst>
                    <a:ext uri="{9D8B030D-6E8A-4147-A177-3AD203B41FA5}">
                      <a16:colId xmlns:a16="http://schemas.microsoft.com/office/drawing/2014/main" val="20002"/>
                    </a:ext>
                  </a:extLst>
                </a:gridCol>
                <a:gridCol w="1238446">
                  <a:extLst>
                    <a:ext uri="{9D8B030D-6E8A-4147-A177-3AD203B41FA5}">
                      <a16:colId xmlns:a16="http://schemas.microsoft.com/office/drawing/2014/main" val="20003"/>
                    </a:ext>
                  </a:extLst>
                </a:gridCol>
                <a:gridCol w="575037">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95322">
                  <a:extLst>
                    <a:ext uri="{9D8B030D-6E8A-4147-A177-3AD203B41FA5}">
                      <a16:colId xmlns:a16="http://schemas.microsoft.com/office/drawing/2014/main" val="20006"/>
                    </a:ext>
                  </a:extLst>
                </a:gridCol>
                <a:gridCol w="560861">
                  <a:extLst>
                    <a:ext uri="{9D8B030D-6E8A-4147-A177-3AD203B41FA5}">
                      <a16:colId xmlns:a16="http://schemas.microsoft.com/office/drawing/2014/main" val="20007"/>
                    </a:ext>
                  </a:extLst>
                </a:gridCol>
              </a:tblGrid>
              <a:tr h="687998">
                <a:tc>
                  <a:txBody>
                    <a:bodyPr/>
                    <a:lstStyle/>
                    <a:p>
                      <a:pPr algn="ctr" fontAlgn="ctr"/>
                      <a:r>
                        <a:rPr lang="ru-RU" sz="1400" b="1" i="0" u="none" strike="noStrike" dirty="0">
                          <a:solidFill>
                            <a:srgbClr val="000000"/>
                          </a:solidFill>
                          <a:effectLst/>
                          <a:latin typeface="Times New Roman"/>
                        </a:rPr>
                        <a:t>Наименование региона</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400" b="1" i="0" u="none" strike="noStrike" dirty="0">
                          <a:solidFill>
                            <a:srgbClr val="000000"/>
                          </a:solidFill>
                          <a:effectLst/>
                          <a:latin typeface="Times New Roman"/>
                        </a:rPr>
                        <a:t>Всего ДДУ</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400" b="1" i="0" u="none" strike="noStrike" dirty="0">
                          <a:solidFill>
                            <a:srgbClr val="000000"/>
                          </a:solidFill>
                          <a:effectLst/>
                          <a:latin typeface="Times New Roman"/>
                        </a:rPr>
                        <a:t>проверено по КВТ</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400" b="1" i="0" u="none" strike="noStrike" dirty="0">
                          <a:solidFill>
                            <a:srgbClr val="000000"/>
                          </a:solidFill>
                          <a:effectLst/>
                          <a:latin typeface="Times New Roman"/>
                        </a:rPr>
                        <a:t>из них с нарушением</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400" b="1" i="0" u="none" strike="noStrike">
                          <a:solidFill>
                            <a:srgbClr val="000000"/>
                          </a:solidFill>
                          <a:effectLst/>
                          <a:latin typeface="Times New Roman"/>
                        </a:rPr>
                        <a:t>%</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400" b="1" i="0" u="none" strike="noStrike">
                          <a:solidFill>
                            <a:srgbClr val="000000"/>
                          </a:solidFill>
                          <a:effectLst/>
                          <a:latin typeface="Times New Roman"/>
                        </a:rPr>
                        <a:t>проверено внепланово</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400" b="1" i="0" u="none" strike="noStrike">
                          <a:solidFill>
                            <a:srgbClr val="000000"/>
                          </a:solidFill>
                          <a:effectLst/>
                          <a:latin typeface="Times New Roman"/>
                        </a:rPr>
                        <a:t>из них с нарушением</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400" b="1" i="0" u="none" strike="noStrike">
                          <a:solidFill>
                            <a:srgbClr val="000000"/>
                          </a:solidFill>
                          <a:effectLst/>
                          <a:latin typeface="Times New Roman"/>
                        </a:rPr>
                        <a:t>%</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0"/>
                  </a:ext>
                </a:extLst>
              </a:tr>
              <a:tr h="234696">
                <a:tc>
                  <a:txBody>
                    <a:bodyPr/>
                    <a:lstStyle/>
                    <a:p>
                      <a:pPr algn="ctr" fontAlgn="ctr"/>
                      <a:r>
                        <a:rPr lang="ru-RU" sz="1400" b="0" i="0" u="none" strike="noStrike">
                          <a:solidFill>
                            <a:srgbClr val="000000"/>
                          </a:solidFill>
                          <a:effectLst/>
                          <a:latin typeface="Times New Roman"/>
                        </a:rPr>
                        <a:t>Аккольский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6</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dirty="0">
                          <a:solidFill>
                            <a:srgbClr val="000000"/>
                          </a:solidFill>
                          <a:effectLst/>
                          <a:latin typeface="Times New Roman"/>
                        </a:rPr>
                        <a:t>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dirty="0">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67%</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50%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1"/>
                  </a:ext>
                </a:extLst>
              </a:tr>
              <a:tr h="234696">
                <a:tc>
                  <a:txBody>
                    <a:bodyPr/>
                    <a:lstStyle/>
                    <a:p>
                      <a:pPr algn="ctr" fontAlgn="ctr"/>
                      <a:r>
                        <a:rPr lang="ru-RU" sz="1400" b="0" i="0" u="none" strike="noStrike">
                          <a:solidFill>
                            <a:srgbClr val="000000"/>
                          </a:solidFill>
                          <a:effectLst/>
                          <a:latin typeface="Times New Roman"/>
                        </a:rPr>
                        <a:t>Аршалынский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27</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dirty="0">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50%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9</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56%</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2"/>
                  </a:ext>
                </a:extLst>
              </a:tr>
              <a:tr h="234696">
                <a:tc>
                  <a:txBody>
                    <a:bodyPr/>
                    <a:lstStyle/>
                    <a:p>
                      <a:pPr algn="ctr" fontAlgn="ctr"/>
                      <a:r>
                        <a:rPr lang="ru-RU" sz="1400" b="0" i="0" u="none" strike="noStrike">
                          <a:solidFill>
                            <a:srgbClr val="000000"/>
                          </a:solidFill>
                          <a:effectLst/>
                          <a:latin typeface="Times New Roman"/>
                        </a:rPr>
                        <a:t>Астраханский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8</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4</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dirty="0">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50%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4</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4</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r h="234696">
                <a:tc>
                  <a:txBody>
                    <a:bodyPr/>
                    <a:lstStyle/>
                    <a:p>
                      <a:pPr algn="ctr" fontAlgn="ctr"/>
                      <a:r>
                        <a:rPr lang="ru-RU" sz="1400" b="0" i="0" u="none" strike="noStrike">
                          <a:solidFill>
                            <a:srgbClr val="000000"/>
                          </a:solidFill>
                          <a:effectLst/>
                          <a:latin typeface="Times New Roman"/>
                        </a:rPr>
                        <a:t>Атбасарский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7</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dirty="0">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7</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7</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4"/>
                  </a:ext>
                </a:extLst>
              </a:tr>
              <a:tr h="234696">
                <a:tc>
                  <a:txBody>
                    <a:bodyPr/>
                    <a:lstStyle/>
                    <a:p>
                      <a:pPr algn="ctr" fontAlgn="ctr"/>
                      <a:r>
                        <a:rPr lang="ru-RU" sz="1400" b="0" i="0" u="none" strike="noStrike">
                          <a:solidFill>
                            <a:srgbClr val="000000"/>
                          </a:solidFill>
                          <a:effectLst/>
                          <a:latin typeface="Times New Roman"/>
                        </a:rPr>
                        <a:t>Буландынский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dirty="0">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5"/>
                  </a:ext>
                </a:extLst>
              </a:tr>
              <a:tr h="234696">
                <a:tc>
                  <a:txBody>
                    <a:bodyPr/>
                    <a:lstStyle/>
                    <a:p>
                      <a:pPr algn="ctr" fontAlgn="ctr"/>
                      <a:r>
                        <a:rPr lang="ru-RU" sz="1400" b="0" i="0" u="none" strike="noStrike">
                          <a:solidFill>
                            <a:srgbClr val="000000"/>
                          </a:solidFill>
                          <a:effectLst/>
                          <a:latin typeface="Times New Roman"/>
                        </a:rPr>
                        <a:t>Бурабайский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dirty="0">
                          <a:solidFill>
                            <a:srgbClr val="000000"/>
                          </a:solidFill>
                          <a:effectLst/>
                          <a:latin typeface="Times New Roman"/>
                        </a:rPr>
                        <a:t>12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4</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dirty="0">
                          <a:solidFill>
                            <a:srgbClr val="000000"/>
                          </a:solidFill>
                          <a:effectLst/>
                          <a:latin typeface="Times New Roman"/>
                        </a:rPr>
                        <a:t>8</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8</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6"/>
                  </a:ext>
                </a:extLst>
              </a:tr>
              <a:tr h="234696">
                <a:tc>
                  <a:txBody>
                    <a:bodyPr/>
                    <a:lstStyle/>
                    <a:p>
                      <a:pPr algn="ctr" fontAlgn="ctr"/>
                      <a:r>
                        <a:rPr lang="ru-RU" sz="1400" b="0" i="0" u="none" strike="noStrike">
                          <a:solidFill>
                            <a:srgbClr val="000000"/>
                          </a:solidFill>
                          <a:effectLst/>
                          <a:latin typeface="Times New Roman"/>
                        </a:rPr>
                        <a:t>Егиндыкольский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dirty="0">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7"/>
                  </a:ext>
                </a:extLst>
              </a:tr>
              <a:tr h="234696">
                <a:tc>
                  <a:txBody>
                    <a:bodyPr/>
                    <a:lstStyle/>
                    <a:p>
                      <a:pPr algn="ctr" fontAlgn="ctr"/>
                      <a:r>
                        <a:rPr lang="ru-RU" sz="1400" b="0" i="0" u="none" strike="noStrike">
                          <a:solidFill>
                            <a:srgbClr val="000000"/>
                          </a:solidFill>
                          <a:effectLst/>
                          <a:latin typeface="Times New Roman"/>
                        </a:rPr>
                        <a:t>Биржан Сал</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dirty="0">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8"/>
                  </a:ext>
                </a:extLst>
              </a:tr>
              <a:tr h="234696">
                <a:tc>
                  <a:txBody>
                    <a:bodyPr/>
                    <a:lstStyle/>
                    <a:p>
                      <a:pPr algn="ctr" fontAlgn="ctr"/>
                      <a:r>
                        <a:rPr lang="ru-RU" sz="1400" b="0" i="0" u="none" strike="noStrike">
                          <a:solidFill>
                            <a:srgbClr val="000000"/>
                          </a:solidFill>
                          <a:effectLst/>
                          <a:latin typeface="Times New Roman"/>
                        </a:rPr>
                        <a:t>Ерейментауский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13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dirty="0">
                          <a:solidFill>
                            <a:srgbClr val="000000"/>
                          </a:solidFill>
                          <a:effectLst/>
                          <a:latin typeface="Times New Roman"/>
                        </a:rPr>
                        <a:t>12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9"/>
                  </a:ext>
                </a:extLst>
              </a:tr>
              <a:tr h="234696">
                <a:tc>
                  <a:txBody>
                    <a:bodyPr/>
                    <a:lstStyle/>
                    <a:p>
                      <a:pPr algn="ctr" fontAlgn="ctr"/>
                      <a:r>
                        <a:rPr lang="ru-RU" sz="1400" b="0" i="0" u="none" strike="noStrike">
                          <a:solidFill>
                            <a:srgbClr val="000000"/>
                          </a:solidFill>
                          <a:effectLst/>
                          <a:latin typeface="Times New Roman"/>
                        </a:rPr>
                        <a:t>Есильский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6</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83%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0"/>
                  </a:ext>
                </a:extLst>
              </a:tr>
              <a:tr h="234696">
                <a:tc>
                  <a:txBody>
                    <a:bodyPr/>
                    <a:lstStyle/>
                    <a:p>
                      <a:pPr algn="ctr" fontAlgn="ctr"/>
                      <a:r>
                        <a:rPr lang="ru-RU" sz="1400" b="0" i="0" u="none" strike="noStrike">
                          <a:solidFill>
                            <a:srgbClr val="000000"/>
                          </a:solidFill>
                          <a:effectLst/>
                          <a:latin typeface="Times New Roman"/>
                        </a:rPr>
                        <a:t>Жаксынский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1"/>
                  </a:ext>
                </a:extLst>
              </a:tr>
              <a:tr h="234696">
                <a:tc>
                  <a:txBody>
                    <a:bodyPr/>
                    <a:lstStyle/>
                    <a:p>
                      <a:pPr algn="ctr" fontAlgn="ctr"/>
                      <a:r>
                        <a:rPr lang="ru-RU" sz="1400" b="0" i="0" u="none" strike="noStrike">
                          <a:solidFill>
                            <a:srgbClr val="000000"/>
                          </a:solidFill>
                          <a:effectLst/>
                          <a:latin typeface="Times New Roman"/>
                        </a:rPr>
                        <a:t>Жаркаинский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2"/>
                  </a:ext>
                </a:extLst>
              </a:tr>
              <a:tr h="234696">
                <a:tc>
                  <a:txBody>
                    <a:bodyPr/>
                    <a:lstStyle/>
                    <a:p>
                      <a:pPr algn="ctr" fontAlgn="ctr"/>
                      <a:r>
                        <a:rPr lang="ru-RU" sz="1400" b="0" i="0" u="none" strike="noStrike">
                          <a:solidFill>
                            <a:srgbClr val="000000"/>
                          </a:solidFill>
                          <a:effectLst/>
                          <a:latin typeface="Times New Roman"/>
                        </a:rPr>
                        <a:t>Зерендинский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6</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3"/>
                  </a:ext>
                </a:extLst>
              </a:tr>
              <a:tr h="234696">
                <a:tc>
                  <a:txBody>
                    <a:bodyPr/>
                    <a:lstStyle/>
                    <a:p>
                      <a:pPr algn="ctr" fontAlgn="ctr"/>
                      <a:r>
                        <a:rPr lang="ru-RU" sz="1400" b="0" i="0" u="none" strike="noStrike">
                          <a:solidFill>
                            <a:srgbClr val="000000"/>
                          </a:solidFill>
                          <a:effectLst/>
                          <a:latin typeface="Times New Roman"/>
                        </a:rPr>
                        <a:t>Коргалжинский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4</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4"/>
                  </a:ext>
                </a:extLst>
              </a:tr>
              <a:tr h="234696">
                <a:tc>
                  <a:txBody>
                    <a:bodyPr/>
                    <a:lstStyle/>
                    <a:p>
                      <a:pPr algn="ctr" fontAlgn="ctr"/>
                      <a:r>
                        <a:rPr lang="ru-RU" sz="1400" b="0" i="0" u="none" strike="noStrike">
                          <a:solidFill>
                            <a:srgbClr val="000000"/>
                          </a:solidFill>
                          <a:effectLst/>
                          <a:latin typeface="Times New Roman"/>
                        </a:rPr>
                        <a:t>Сандыктауский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5"/>
                  </a:ext>
                </a:extLst>
              </a:tr>
              <a:tr h="234696">
                <a:tc>
                  <a:txBody>
                    <a:bodyPr/>
                    <a:lstStyle/>
                    <a:p>
                      <a:pPr algn="ctr" fontAlgn="ctr"/>
                      <a:r>
                        <a:rPr lang="ru-RU" sz="1400" b="0" i="0" u="none" strike="noStrike">
                          <a:solidFill>
                            <a:srgbClr val="000000"/>
                          </a:solidFill>
                          <a:effectLst/>
                          <a:latin typeface="Times New Roman"/>
                        </a:rPr>
                        <a:t>Шортандинский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12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6"/>
                  </a:ext>
                </a:extLst>
              </a:tr>
              <a:tr h="234696">
                <a:tc>
                  <a:txBody>
                    <a:bodyPr/>
                    <a:lstStyle/>
                    <a:p>
                      <a:pPr algn="ctr" fontAlgn="ctr"/>
                      <a:r>
                        <a:rPr lang="ru-RU" sz="1400" b="0" i="0" u="none" strike="noStrike">
                          <a:solidFill>
                            <a:srgbClr val="000000"/>
                          </a:solidFill>
                          <a:effectLst/>
                          <a:latin typeface="Times New Roman"/>
                        </a:rPr>
                        <a:t>Целиноградский</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63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17</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63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63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7"/>
                  </a:ext>
                </a:extLst>
              </a:tr>
              <a:tr h="234696">
                <a:tc>
                  <a:txBody>
                    <a:bodyPr/>
                    <a:lstStyle/>
                    <a:p>
                      <a:pPr algn="ctr" fontAlgn="ctr"/>
                      <a:r>
                        <a:rPr lang="ru-RU" sz="1400" b="0" i="0" u="none" strike="noStrike">
                          <a:solidFill>
                            <a:srgbClr val="000000"/>
                          </a:solidFill>
                          <a:effectLst/>
                          <a:latin typeface="Times New Roman"/>
                        </a:rPr>
                        <a:t>г.Степногорск</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13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33%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8"/>
                  </a:ext>
                </a:extLst>
              </a:tr>
              <a:tr h="234696">
                <a:tc>
                  <a:txBody>
                    <a:bodyPr/>
                    <a:lstStyle/>
                    <a:p>
                      <a:pPr algn="ctr" fontAlgn="ctr"/>
                      <a:r>
                        <a:rPr lang="ru-RU" sz="1400" b="0" i="0" u="none" strike="noStrike">
                          <a:solidFill>
                            <a:srgbClr val="000000"/>
                          </a:solidFill>
                          <a:effectLst/>
                          <a:latin typeface="Times New Roman"/>
                        </a:rPr>
                        <a:t>г.Кокшетау</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50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12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92%</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26</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26</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19"/>
                  </a:ext>
                </a:extLst>
              </a:tr>
              <a:tr h="234696">
                <a:tc>
                  <a:txBody>
                    <a:bodyPr/>
                    <a:lstStyle/>
                    <a:p>
                      <a:pPr algn="ctr" fontAlgn="ctr"/>
                      <a:r>
                        <a:rPr lang="ru-RU" sz="1400" b="0" i="0" u="none" strike="noStrike">
                          <a:solidFill>
                            <a:srgbClr val="000000"/>
                          </a:solidFill>
                          <a:effectLst/>
                          <a:latin typeface="Times New Roman"/>
                        </a:rPr>
                        <a:t>г.Косшы</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400" b="0" i="0" u="none" strike="noStrike">
                          <a:solidFill>
                            <a:srgbClr val="000000"/>
                          </a:solidFill>
                          <a:effectLst/>
                          <a:latin typeface="Times New Roman"/>
                        </a:rPr>
                        <a:t>68</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400" b="0" i="0" u="none" strike="noStrike">
                          <a:solidFill>
                            <a:srgbClr val="000000"/>
                          </a:solidFill>
                          <a:effectLst/>
                          <a:latin typeface="Times New Roman"/>
                        </a:rPr>
                        <a:t>3</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400" b="0" i="0" u="none" strike="noStrike">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400" b="0" i="0" u="none" strike="noStrike" dirty="0">
                          <a:solidFill>
                            <a:srgbClr val="000000"/>
                          </a:solidFill>
                          <a:effectLst/>
                          <a:latin typeface="Times New Roman"/>
                        </a:rPr>
                        <a:t>100%</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20"/>
                  </a:ext>
                </a:extLst>
              </a:tr>
              <a:tr h="234696">
                <a:tc>
                  <a:txBody>
                    <a:bodyPr/>
                    <a:lstStyle/>
                    <a:p>
                      <a:pPr algn="ctr" fontAlgn="ctr"/>
                      <a:r>
                        <a:rPr lang="ru-RU" sz="1400" b="1" i="0" u="none" strike="noStrike">
                          <a:solidFill>
                            <a:srgbClr val="000000"/>
                          </a:solidFill>
                          <a:effectLst/>
                          <a:latin typeface="Times New Roman"/>
                        </a:rPr>
                        <a:t>ИТОГО</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400" b="1" i="0" u="none" strike="noStrike">
                          <a:solidFill>
                            <a:srgbClr val="000000"/>
                          </a:solidFill>
                          <a:effectLst/>
                          <a:latin typeface="Times New Roman"/>
                        </a:rPr>
                        <a:t>311</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400" b="1" i="0" u="none" strike="noStrike" dirty="0">
                          <a:solidFill>
                            <a:srgbClr val="000000"/>
                          </a:solidFill>
                          <a:effectLst/>
                          <a:latin typeface="Times New Roman"/>
                        </a:rPr>
                        <a:t>64</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400" b="1" i="0" u="none" strike="noStrike" dirty="0">
                          <a:solidFill>
                            <a:srgbClr val="000000"/>
                          </a:solidFill>
                          <a:effectLst/>
                          <a:latin typeface="Times New Roman"/>
                        </a:rPr>
                        <a:t>24</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400" b="1" i="0" u="none" strike="noStrike" dirty="0">
                          <a:solidFill>
                            <a:srgbClr val="000000"/>
                          </a:solidFill>
                          <a:effectLst/>
                          <a:latin typeface="Times New Roman"/>
                        </a:rPr>
                        <a:t>38%</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400" b="1" i="0" u="none" strike="noStrike">
                          <a:solidFill>
                            <a:srgbClr val="000000"/>
                          </a:solidFill>
                          <a:effectLst/>
                          <a:latin typeface="Times New Roman"/>
                        </a:rPr>
                        <a:t>165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400" b="1" i="0" u="none" strike="noStrike" dirty="0">
                          <a:solidFill>
                            <a:srgbClr val="000000"/>
                          </a:solidFill>
                          <a:effectLst/>
                          <a:latin typeface="Times New Roman"/>
                        </a:rPr>
                        <a:t>155</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400" b="1" i="0" u="none" strike="noStrike" dirty="0">
                          <a:solidFill>
                            <a:srgbClr val="000000"/>
                          </a:solidFill>
                          <a:effectLst/>
                          <a:latin typeface="Times New Roman"/>
                        </a:rPr>
                        <a:t>94%</a:t>
                      </a:r>
                    </a:p>
                  </a:txBody>
                  <a:tcPr marL="7575" marR="7575" marT="75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21"/>
                  </a:ext>
                </a:extLst>
              </a:tr>
            </a:tbl>
          </a:graphicData>
        </a:graphic>
      </p:graphicFrame>
      <p:sp>
        <p:nvSpPr>
          <p:cNvPr id="7" name="Прямоугольник 6"/>
          <p:cNvSpPr/>
          <p:nvPr/>
        </p:nvSpPr>
        <p:spPr>
          <a:xfrm>
            <a:off x="2855640" y="276705"/>
            <a:ext cx="6264696" cy="40011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2000" b="1" dirty="0">
                <a:latin typeface="Times New Roman" pitchFamily="18" charset="0"/>
                <a:cs typeface="Times New Roman" pitchFamily="18" charset="0"/>
              </a:rPr>
              <a:t>Результаты проведенных проверок</a:t>
            </a:r>
          </a:p>
        </p:txBody>
      </p:sp>
      <p:sp>
        <p:nvSpPr>
          <p:cNvPr id="6" name="Прямоугольник 5"/>
          <p:cNvSpPr/>
          <p:nvPr/>
        </p:nvSpPr>
        <p:spPr>
          <a:xfrm>
            <a:off x="7896200" y="908720"/>
            <a:ext cx="4192354" cy="563231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kk-KZ" b="1" dirty="0">
                <a:latin typeface="Times New Roman" pitchFamily="18" charset="0"/>
                <a:cs typeface="Times New Roman" pitchFamily="18" charset="0"/>
              </a:rPr>
              <a:t>Основные выявленные нарушения </a:t>
            </a:r>
            <a:r>
              <a:rPr lang="ru-RU" b="1" dirty="0">
                <a:latin typeface="Times New Roman" pitchFamily="18" charset="0"/>
                <a:cs typeface="Times New Roman" pitchFamily="18" charset="0"/>
              </a:rPr>
              <a:t>санитарных</a:t>
            </a:r>
            <a:r>
              <a:rPr lang="kk-KZ" b="1" dirty="0">
                <a:latin typeface="Times New Roman" pitchFamily="18" charset="0"/>
                <a:cs typeface="Times New Roman" pitchFamily="18" charset="0"/>
              </a:rPr>
              <a:t> правил:</a:t>
            </a:r>
            <a:endParaRPr lang="ru-RU" b="1" dirty="0">
              <a:latin typeface="Times New Roman" pitchFamily="18" charset="0"/>
              <a:cs typeface="Times New Roman" pitchFamily="18" charset="0"/>
            </a:endParaRPr>
          </a:p>
          <a:p>
            <a:r>
              <a:rPr lang="kk-KZ" dirty="0">
                <a:latin typeface="Times New Roman" pitchFamily="18" charset="0"/>
                <a:cs typeface="Times New Roman" pitchFamily="18" charset="0"/>
              </a:rPr>
              <a:t>- </a:t>
            </a:r>
            <a:r>
              <a:rPr lang="ru-RU" dirty="0">
                <a:latin typeface="Times New Roman" pitchFamily="18" charset="0"/>
                <a:cs typeface="Times New Roman" pitchFamily="18" charset="0"/>
              </a:rPr>
              <a:t>неудовлетворительное</a:t>
            </a:r>
            <a:r>
              <a:rPr lang="kk-KZ" dirty="0">
                <a:latin typeface="Times New Roman" pitchFamily="18" charset="0"/>
                <a:cs typeface="Times New Roman" pitchFamily="18" charset="0"/>
              </a:rPr>
              <a:t> санитарно-техническое состояние объекта;</a:t>
            </a:r>
          </a:p>
          <a:p>
            <a:r>
              <a:rPr lang="kk-KZ" dirty="0">
                <a:latin typeface="Times New Roman" pitchFamily="18" charset="0"/>
                <a:cs typeface="Times New Roman" pitchFamily="18" charset="0"/>
              </a:rPr>
              <a:t>- требований к оборудованию системы вентиляции; </a:t>
            </a:r>
            <a:endParaRPr lang="ru-RU" dirty="0">
              <a:latin typeface="Times New Roman" pitchFamily="18" charset="0"/>
              <a:cs typeface="Times New Roman" pitchFamily="18" charset="0"/>
            </a:endParaRPr>
          </a:p>
          <a:p>
            <a:r>
              <a:rPr lang="kk-KZ" dirty="0">
                <a:latin typeface="Times New Roman" pitchFamily="18" charset="0"/>
                <a:cs typeface="Times New Roman" pitchFamily="18" charset="0"/>
              </a:rPr>
              <a:t>- требований к оборудованию системы водоснабжения; </a:t>
            </a:r>
          </a:p>
          <a:p>
            <a:r>
              <a:rPr lang="kk-KZ" dirty="0">
                <a:latin typeface="Times New Roman" pitchFamily="18" charset="0"/>
                <a:cs typeface="Times New Roman" pitchFamily="18" charset="0"/>
              </a:rPr>
              <a:t>-</a:t>
            </a:r>
            <a:r>
              <a:rPr lang="kk-KZ" i="1" dirty="0">
                <a:latin typeface="Times New Roman" pitchFamily="18" charset="0"/>
                <a:cs typeface="Times New Roman" pitchFamily="18" charset="0"/>
              </a:rPr>
              <a:t> </a:t>
            </a:r>
            <a:r>
              <a:rPr lang="kk-KZ" dirty="0">
                <a:latin typeface="Times New Roman" pitchFamily="18" charset="0"/>
                <a:cs typeface="Times New Roman" pitchFamily="18" charset="0"/>
              </a:rPr>
              <a:t>требований к оборудованию системы водоотведения;</a:t>
            </a:r>
            <a:endParaRPr lang="ru-RU" dirty="0">
              <a:latin typeface="Times New Roman" pitchFamily="18" charset="0"/>
              <a:cs typeface="Times New Roman" pitchFamily="18" charset="0"/>
            </a:endParaRPr>
          </a:p>
          <a:p>
            <a:r>
              <a:rPr lang="kk-KZ" i="1" dirty="0">
                <a:latin typeface="Times New Roman" pitchFamily="18" charset="0"/>
                <a:cs typeface="Times New Roman" pitchFamily="18" charset="0"/>
              </a:rPr>
              <a:t>- </a:t>
            </a:r>
            <a:r>
              <a:rPr lang="kk-KZ" dirty="0">
                <a:latin typeface="Times New Roman" pitchFamily="18" charset="0"/>
                <a:cs typeface="Times New Roman" pitchFamily="18" charset="0"/>
              </a:rPr>
              <a:t>требований к оборудованию к условиям воспитания и обучения;</a:t>
            </a:r>
            <a:endParaRPr lang="ru-RU" dirty="0">
              <a:latin typeface="Times New Roman" pitchFamily="18" charset="0"/>
              <a:cs typeface="Times New Roman" pitchFamily="18" charset="0"/>
            </a:endParaRPr>
          </a:p>
          <a:p>
            <a:r>
              <a:rPr lang="kk-KZ" i="1" dirty="0">
                <a:latin typeface="Times New Roman" pitchFamily="18" charset="0"/>
                <a:cs typeface="Times New Roman" pitchFamily="18" charset="0"/>
              </a:rPr>
              <a:t>- </a:t>
            </a:r>
            <a:r>
              <a:rPr lang="kk-KZ" dirty="0">
                <a:latin typeface="Times New Roman" pitchFamily="18" charset="0"/>
                <a:cs typeface="Times New Roman" pitchFamily="18" charset="0"/>
              </a:rPr>
              <a:t>организация программы производственного контроля;</a:t>
            </a:r>
            <a:endParaRPr lang="ru-RU" dirty="0">
              <a:latin typeface="Times New Roman" pitchFamily="18" charset="0"/>
              <a:cs typeface="Times New Roman" pitchFamily="18" charset="0"/>
            </a:endParaRPr>
          </a:p>
          <a:p>
            <a:r>
              <a:rPr lang="kk-KZ" dirty="0">
                <a:latin typeface="Times New Roman" pitchFamily="18" charset="0"/>
                <a:cs typeface="Times New Roman" pitchFamily="18" charset="0"/>
              </a:rPr>
              <a:t>- требований к условиям труда и к персоналу;</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 </a:t>
            </a:r>
            <a:r>
              <a:rPr lang="kk-KZ" dirty="0">
                <a:latin typeface="Times New Roman" pitchFamily="18" charset="0"/>
                <a:cs typeface="Times New Roman" pitchFamily="18" charset="0"/>
              </a:rPr>
              <a:t>требований </a:t>
            </a:r>
            <a:r>
              <a:rPr lang="ru-RU" dirty="0">
                <a:latin typeface="Times New Roman" pitchFamily="18" charset="0"/>
                <a:cs typeface="Times New Roman" pitchFamily="18" charset="0"/>
              </a:rPr>
              <a:t>к </a:t>
            </a:r>
            <a:r>
              <a:rPr lang="kk-KZ" dirty="0">
                <a:latin typeface="Times New Roman" pitchFamily="18" charset="0"/>
                <a:cs typeface="Times New Roman" pitchFamily="18" charset="0"/>
              </a:rPr>
              <a:t>условиям проживания;</a:t>
            </a:r>
            <a:endParaRPr lang="ru-RU" dirty="0">
              <a:latin typeface="Times New Roman" pitchFamily="18" charset="0"/>
              <a:cs typeface="Times New Roman" pitchFamily="18" charset="0"/>
            </a:endParaRPr>
          </a:p>
          <a:p>
            <a:r>
              <a:rPr lang="kk-KZ" dirty="0">
                <a:latin typeface="Times New Roman" pitchFamily="18" charset="0"/>
                <a:cs typeface="Times New Roman" pitchFamily="18" charset="0"/>
              </a:rPr>
              <a:t>- требований к организацию питания;</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 требований к медицинскому обеспечению.</a:t>
            </a:r>
          </a:p>
        </p:txBody>
      </p:sp>
    </p:spTree>
    <p:extLst>
      <p:ext uri="{BB962C8B-B14F-4D97-AF65-F5344CB8AC3E}">
        <p14:creationId xmlns:p14="http://schemas.microsoft.com/office/powerpoint/2010/main" val="2239785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2381878901"/>
              </p:ext>
            </p:extLst>
          </p:nvPr>
        </p:nvGraphicFramePr>
        <p:xfrm>
          <a:off x="263352" y="764704"/>
          <a:ext cx="11593286" cy="5832649"/>
        </p:xfrm>
        <a:graphic>
          <a:graphicData uri="http://schemas.openxmlformats.org/drawingml/2006/table">
            <a:tbl>
              <a:tblPr/>
              <a:tblGrid>
                <a:gridCol w="1395489">
                  <a:extLst>
                    <a:ext uri="{9D8B030D-6E8A-4147-A177-3AD203B41FA5}">
                      <a16:colId xmlns:a16="http://schemas.microsoft.com/office/drawing/2014/main" val="20000"/>
                    </a:ext>
                  </a:extLst>
                </a:gridCol>
                <a:gridCol w="1230291">
                  <a:extLst>
                    <a:ext uri="{9D8B030D-6E8A-4147-A177-3AD203B41FA5}">
                      <a16:colId xmlns:a16="http://schemas.microsoft.com/office/drawing/2014/main" val="20001"/>
                    </a:ext>
                  </a:extLst>
                </a:gridCol>
                <a:gridCol w="1047185">
                  <a:extLst>
                    <a:ext uri="{9D8B030D-6E8A-4147-A177-3AD203B41FA5}">
                      <a16:colId xmlns:a16="http://schemas.microsoft.com/office/drawing/2014/main" val="20002"/>
                    </a:ext>
                  </a:extLst>
                </a:gridCol>
                <a:gridCol w="703335">
                  <a:extLst>
                    <a:ext uri="{9D8B030D-6E8A-4147-A177-3AD203B41FA5}">
                      <a16:colId xmlns:a16="http://schemas.microsoft.com/office/drawing/2014/main" val="20003"/>
                    </a:ext>
                  </a:extLst>
                </a:gridCol>
                <a:gridCol w="972947">
                  <a:extLst>
                    <a:ext uri="{9D8B030D-6E8A-4147-A177-3AD203B41FA5}">
                      <a16:colId xmlns:a16="http://schemas.microsoft.com/office/drawing/2014/main" val="20004"/>
                    </a:ext>
                  </a:extLst>
                </a:gridCol>
                <a:gridCol w="672073">
                  <a:extLst>
                    <a:ext uri="{9D8B030D-6E8A-4147-A177-3AD203B41FA5}">
                      <a16:colId xmlns:a16="http://schemas.microsoft.com/office/drawing/2014/main" val="20005"/>
                    </a:ext>
                  </a:extLst>
                </a:gridCol>
                <a:gridCol w="1113612">
                  <a:extLst>
                    <a:ext uri="{9D8B030D-6E8A-4147-A177-3AD203B41FA5}">
                      <a16:colId xmlns:a16="http://schemas.microsoft.com/office/drawing/2014/main" val="20006"/>
                    </a:ext>
                  </a:extLst>
                </a:gridCol>
                <a:gridCol w="1047185">
                  <a:extLst>
                    <a:ext uri="{9D8B030D-6E8A-4147-A177-3AD203B41FA5}">
                      <a16:colId xmlns:a16="http://schemas.microsoft.com/office/drawing/2014/main" val="20007"/>
                    </a:ext>
                  </a:extLst>
                </a:gridCol>
                <a:gridCol w="1047185">
                  <a:extLst>
                    <a:ext uri="{9D8B030D-6E8A-4147-A177-3AD203B41FA5}">
                      <a16:colId xmlns:a16="http://schemas.microsoft.com/office/drawing/2014/main" val="20008"/>
                    </a:ext>
                  </a:extLst>
                </a:gridCol>
                <a:gridCol w="1066724">
                  <a:extLst>
                    <a:ext uri="{9D8B030D-6E8A-4147-A177-3AD203B41FA5}">
                      <a16:colId xmlns:a16="http://schemas.microsoft.com/office/drawing/2014/main" val="20009"/>
                    </a:ext>
                  </a:extLst>
                </a:gridCol>
                <a:gridCol w="1297260">
                  <a:extLst>
                    <a:ext uri="{9D8B030D-6E8A-4147-A177-3AD203B41FA5}">
                      <a16:colId xmlns:a16="http://schemas.microsoft.com/office/drawing/2014/main" val="20010"/>
                    </a:ext>
                  </a:extLst>
                </a:gridCol>
              </a:tblGrid>
              <a:tr h="1206340">
                <a:tc>
                  <a:txBody>
                    <a:bodyPr/>
                    <a:lstStyle/>
                    <a:p>
                      <a:pPr algn="ctr" fontAlgn="t"/>
                      <a:r>
                        <a:rPr lang="ru-RU" sz="1600" b="1" i="0" u="none" strike="noStrike" dirty="0">
                          <a:solidFill>
                            <a:srgbClr val="000000"/>
                          </a:solidFill>
                          <a:effectLst/>
                          <a:latin typeface="Times New Roman"/>
                        </a:rPr>
                        <a:t>Наименование региона</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1" i="0" u="none" strike="noStrike" dirty="0">
                          <a:solidFill>
                            <a:srgbClr val="000000"/>
                          </a:solidFill>
                          <a:effectLst/>
                          <a:latin typeface="Times New Roman"/>
                        </a:rPr>
                        <a:t>Всего ДДУ</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1" i="0" u="none" strike="noStrike" dirty="0">
                          <a:solidFill>
                            <a:srgbClr val="000000"/>
                          </a:solidFill>
                          <a:effectLst/>
                          <a:latin typeface="Times New Roman"/>
                        </a:rPr>
                        <a:t>Количество объектов где организован производственный контроль</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1" i="0" u="none" strike="noStrike" dirty="0">
                          <a:solidFill>
                            <a:srgbClr val="000000"/>
                          </a:solidFill>
                          <a:effectLst/>
                          <a:latin typeface="Times New Roman"/>
                        </a:rPr>
                        <a:t>%</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1" i="0" u="none" strike="noStrike" dirty="0">
                          <a:solidFill>
                            <a:srgbClr val="000000"/>
                          </a:solidFill>
                          <a:effectLst/>
                          <a:latin typeface="Times New Roman"/>
                        </a:rPr>
                        <a:t>Предоставлен отчет ПК за 1 </a:t>
                      </a:r>
                      <a:r>
                        <a:rPr lang="ru-RU" sz="1200" b="1" i="0" u="none" strike="noStrike" dirty="0" err="1">
                          <a:solidFill>
                            <a:srgbClr val="000000"/>
                          </a:solidFill>
                          <a:effectLst/>
                          <a:latin typeface="Times New Roman"/>
                        </a:rPr>
                        <a:t>пг</a:t>
                      </a:r>
                      <a:r>
                        <a:rPr lang="ru-RU" sz="1200" b="1" i="0" u="none" strike="noStrike" dirty="0">
                          <a:solidFill>
                            <a:srgbClr val="000000"/>
                          </a:solidFill>
                          <a:effectLst/>
                          <a:latin typeface="Times New Roman"/>
                        </a:rPr>
                        <a:t> 2024 года </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1" i="0" u="none" strike="noStrike" dirty="0">
                          <a:solidFill>
                            <a:srgbClr val="000000"/>
                          </a:solidFill>
                          <a:effectLst/>
                          <a:latin typeface="Times New Roman"/>
                        </a:rPr>
                        <a:t>%</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1" i="0" u="none" strike="noStrike" dirty="0">
                          <a:solidFill>
                            <a:srgbClr val="000000"/>
                          </a:solidFill>
                          <a:effectLst/>
                          <a:latin typeface="Times New Roman"/>
                        </a:rPr>
                        <a:t>выдана рекомендация по отчету ПК за 1 </a:t>
                      </a:r>
                      <a:r>
                        <a:rPr lang="ru-RU" sz="1200" b="1" i="0" u="none" strike="noStrike" dirty="0" err="1">
                          <a:solidFill>
                            <a:srgbClr val="000000"/>
                          </a:solidFill>
                          <a:effectLst/>
                          <a:latin typeface="Times New Roman"/>
                        </a:rPr>
                        <a:t>пг</a:t>
                      </a:r>
                      <a:r>
                        <a:rPr lang="ru-RU" sz="1200" b="1" i="0" u="none" strike="noStrike" dirty="0">
                          <a:solidFill>
                            <a:srgbClr val="000000"/>
                          </a:solidFill>
                          <a:effectLst/>
                          <a:latin typeface="Times New Roman"/>
                        </a:rPr>
                        <a:t> 2024 года</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1" i="0" u="none" strike="noStrike" dirty="0">
                          <a:solidFill>
                            <a:srgbClr val="000000"/>
                          </a:solidFill>
                          <a:effectLst/>
                          <a:latin typeface="Times New Roman"/>
                        </a:rPr>
                        <a:t>Предоставлен отчет ПК за 2 </a:t>
                      </a:r>
                      <a:r>
                        <a:rPr lang="ru-RU" sz="1200" b="1" i="0" u="none" strike="noStrike" dirty="0" err="1">
                          <a:solidFill>
                            <a:srgbClr val="000000"/>
                          </a:solidFill>
                          <a:effectLst/>
                          <a:latin typeface="Times New Roman"/>
                        </a:rPr>
                        <a:t>пг</a:t>
                      </a:r>
                      <a:r>
                        <a:rPr lang="ru-RU" sz="1200" b="1" i="0" u="none" strike="noStrike" dirty="0">
                          <a:solidFill>
                            <a:srgbClr val="000000"/>
                          </a:solidFill>
                          <a:effectLst/>
                          <a:latin typeface="Times New Roman"/>
                        </a:rPr>
                        <a:t> 2024 года</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1" i="0" u="none" strike="noStrike" dirty="0">
                          <a:solidFill>
                            <a:srgbClr val="000000"/>
                          </a:solidFill>
                          <a:effectLst/>
                          <a:latin typeface="Times New Roman"/>
                        </a:rPr>
                        <a:t>%</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1" i="0" u="none" strike="noStrike" dirty="0">
                          <a:solidFill>
                            <a:srgbClr val="000000"/>
                          </a:solidFill>
                          <a:effectLst/>
                          <a:latin typeface="Times New Roman"/>
                        </a:rPr>
                        <a:t>выдана рекомендация по отчету ПК за 2 </a:t>
                      </a:r>
                      <a:r>
                        <a:rPr lang="ru-RU" sz="1200" b="1" i="0" u="none" strike="noStrike" dirty="0" err="1">
                          <a:solidFill>
                            <a:srgbClr val="000000"/>
                          </a:solidFill>
                          <a:effectLst/>
                          <a:latin typeface="Times New Roman"/>
                        </a:rPr>
                        <a:t>пг</a:t>
                      </a:r>
                      <a:r>
                        <a:rPr lang="ru-RU" sz="1200" b="1" i="0" u="none" strike="noStrike" dirty="0">
                          <a:solidFill>
                            <a:srgbClr val="000000"/>
                          </a:solidFill>
                          <a:effectLst/>
                          <a:latin typeface="Times New Roman"/>
                        </a:rPr>
                        <a:t> 2024 года</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1" i="0" u="none" strike="noStrike" dirty="0">
                          <a:solidFill>
                            <a:srgbClr val="000000"/>
                          </a:solidFill>
                          <a:effectLst/>
                          <a:latin typeface="Times New Roman"/>
                        </a:rPr>
                        <a:t>из них предоставили отчеты по  рекомендательным письмам</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0"/>
                  </a:ext>
                </a:extLst>
              </a:tr>
              <a:tr h="206585">
                <a:tc>
                  <a:txBody>
                    <a:bodyPr/>
                    <a:lstStyle/>
                    <a:p>
                      <a:pPr algn="l" fontAlgn="ctr"/>
                      <a:r>
                        <a:rPr lang="ru-RU" sz="1200" b="1" i="0" u="none" strike="noStrike" dirty="0" err="1">
                          <a:solidFill>
                            <a:srgbClr val="000000"/>
                          </a:solidFill>
                          <a:effectLst/>
                          <a:latin typeface="Times New Roman"/>
                        </a:rPr>
                        <a:t>Аккольский</a:t>
                      </a:r>
                      <a:endParaRPr lang="ru-RU" sz="1200" b="1" i="0" u="none" strike="noStrike" dirty="0">
                        <a:solidFill>
                          <a:srgbClr val="000000"/>
                        </a:solidFill>
                        <a:effectLst/>
                        <a:latin typeface="Times New Roman"/>
                      </a:endParaRP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1"/>
                  </a:ext>
                </a:extLst>
              </a:tr>
              <a:tr h="218503">
                <a:tc>
                  <a:txBody>
                    <a:bodyPr/>
                    <a:lstStyle/>
                    <a:p>
                      <a:pPr algn="l" fontAlgn="ctr"/>
                      <a:r>
                        <a:rPr lang="ru-RU" sz="1200" b="1" i="0" u="none" strike="noStrike">
                          <a:solidFill>
                            <a:srgbClr val="000000"/>
                          </a:solidFill>
                          <a:effectLst/>
                          <a:latin typeface="Times New Roman"/>
                        </a:rPr>
                        <a:t>Аршалынский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dirty="0">
                          <a:solidFill>
                            <a:srgbClr val="000000"/>
                          </a:solidFill>
                          <a:effectLst/>
                          <a:latin typeface="Times New Roman"/>
                        </a:rPr>
                        <a:t>27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27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27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27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2"/>
                  </a:ext>
                </a:extLst>
              </a:tr>
              <a:tr h="218503">
                <a:tc>
                  <a:txBody>
                    <a:bodyPr/>
                    <a:lstStyle/>
                    <a:p>
                      <a:pPr algn="l" fontAlgn="ctr"/>
                      <a:r>
                        <a:rPr lang="ru-RU" sz="1200" b="1" i="0" u="none" strike="noStrike">
                          <a:solidFill>
                            <a:srgbClr val="000000"/>
                          </a:solidFill>
                          <a:effectLst/>
                          <a:latin typeface="Times New Roman"/>
                        </a:rPr>
                        <a:t>Астраханский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8</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8</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8</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8</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3"/>
                  </a:ext>
                </a:extLst>
              </a:tr>
              <a:tr h="218503">
                <a:tc>
                  <a:txBody>
                    <a:bodyPr/>
                    <a:lstStyle/>
                    <a:p>
                      <a:pPr algn="l" fontAlgn="ctr"/>
                      <a:r>
                        <a:rPr lang="ru-RU" sz="1200" b="1" i="0" u="none" strike="noStrike">
                          <a:solidFill>
                            <a:srgbClr val="000000"/>
                          </a:solidFill>
                          <a:effectLst/>
                          <a:latin typeface="Times New Roman"/>
                        </a:rPr>
                        <a:t>Атбасарский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4"/>
                  </a:ext>
                </a:extLst>
              </a:tr>
              <a:tr h="218503">
                <a:tc>
                  <a:txBody>
                    <a:bodyPr/>
                    <a:lstStyle/>
                    <a:p>
                      <a:pPr algn="l" fontAlgn="ctr"/>
                      <a:r>
                        <a:rPr lang="ru-RU" sz="1200" b="1" i="0" u="none" strike="noStrike">
                          <a:solidFill>
                            <a:srgbClr val="000000"/>
                          </a:solidFill>
                          <a:effectLst/>
                          <a:latin typeface="Times New Roman"/>
                        </a:rPr>
                        <a:t>Буландынский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5"/>
                  </a:ext>
                </a:extLst>
              </a:tr>
              <a:tr h="248301">
                <a:tc>
                  <a:txBody>
                    <a:bodyPr/>
                    <a:lstStyle/>
                    <a:p>
                      <a:pPr algn="l" fontAlgn="ctr"/>
                      <a:r>
                        <a:rPr lang="ru-RU" sz="1200" b="1" i="0" u="none" strike="noStrike" dirty="0" err="1">
                          <a:solidFill>
                            <a:srgbClr val="000000"/>
                          </a:solidFill>
                          <a:effectLst/>
                          <a:latin typeface="Times New Roman"/>
                        </a:rPr>
                        <a:t>Бурабайский</a:t>
                      </a:r>
                      <a:endParaRPr lang="ru-RU" sz="1200" b="1" i="0" u="none" strike="noStrike" dirty="0">
                        <a:solidFill>
                          <a:srgbClr val="000000"/>
                        </a:solidFill>
                        <a:effectLst/>
                        <a:latin typeface="Times New Roman"/>
                      </a:endParaRP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12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12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dirty="0">
                          <a:solidFill>
                            <a:srgbClr val="000000"/>
                          </a:solidFill>
                          <a:effectLst/>
                          <a:latin typeface="Times New Roman"/>
                        </a:rPr>
                        <a:t>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58%</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a:solidFill>
                            <a:srgbClr val="000000"/>
                          </a:solidFill>
                          <a:effectLst/>
                          <a:latin typeface="Times New Roman"/>
                        </a:rPr>
                        <a:t>12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6"/>
                  </a:ext>
                </a:extLst>
              </a:tr>
              <a:tr h="218503">
                <a:tc>
                  <a:txBody>
                    <a:bodyPr/>
                    <a:lstStyle/>
                    <a:p>
                      <a:pPr algn="l" fontAlgn="ctr"/>
                      <a:r>
                        <a:rPr lang="ru-RU" sz="1200" b="1" i="0" u="none" strike="noStrike">
                          <a:solidFill>
                            <a:srgbClr val="000000"/>
                          </a:solidFill>
                          <a:effectLst/>
                          <a:latin typeface="Times New Roman"/>
                        </a:rPr>
                        <a:t>Егиндыкольский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7"/>
                  </a:ext>
                </a:extLst>
              </a:tr>
              <a:tr h="218503">
                <a:tc>
                  <a:txBody>
                    <a:bodyPr/>
                    <a:lstStyle/>
                    <a:p>
                      <a:pPr algn="l" fontAlgn="ctr"/>
                      <a:r>
                        <a:rPr lang="ru-RU" sz="1200" b="1" i="0" u="none" strike="noStrike">
                          <a:solidFill>
                            <a:srgbClr val="000000"/>
                          </a:solidFill>
                          <a:effectLst/>
                          <a:latin typeface="Times New Roman"/>
                        </a:rPr>
                        <a:t>Биржан Сал</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8"/>
                  </a:ext>
                </a:extLst>
              </a:tr>
              <a:tr h="218503">
                <a:tc>
                  <a:txBody>
                    <a:bodyPr/>
                    <a:lstStyle/>
                    <a:p>
                      <a:pPr algn="l" fontAlgn="ctr"/>
                      <a:r>
                        <a:rPr lang="ru-RU" sz="1200" b="1" i="0" u="none" strike="noStrike">
                          <a:solidFill>
                            <a:srgbClr val="000000"/>
                          </a:solidFill>
                          <a:effectLst/>
                          <a:latin typeface="Times New Roman"/>
                        </a:rPr>
                        <a:t>Ерейментауский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13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dirty="0">
                          <a:solidFill>
                            <a:srgbClr val="000000"/>
                          </a:solidFill>
                          <a:effectLst/>
                          <a:latin typeface="Times New Roman"/>
                        </a:rPr>
                        <a:t>13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09"/>
                  </a:ext>
                </a:extLst>
              </a:tr>
              <a:tr h="218503">
                <a:tc>
                  <a:txBody>
                    <a:bodyPr/>
                    <a:lstStyle/>
                    <a:p>
                      <a:pPr algn="l" fontAlgn="ctr"/>
                      <a:r>
                        <a:rPr lang="ru-RU" sz="1200" b="1" i="0" u="none" strike="noStrike">
                          <a:solidFill>
                            <a:srgbClr val="000000"/>
                          </a:solidFill>
                          <a:effectLst/>
                          <a:latin typeface="Times New Roman"/>
                        </a:rPr>
                        <a:t>Есильский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dirty="0">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dirty="0">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10"/>
                  </a:ext>
                </a:extLst>
              </a:tr>
              <a:tr h="218503">
                <a:tc>
                  <a:txBody>
                    <a:bodyPr/>
                    <a:lstStyle/>
                    <a:p>
                      <a:pPr algn="l" fontAlgn="ctr"/>
                      <a:r>
                        <a:rPr lang="ru-RU" sz="1200" b="1" i="0" u="none" strike="noStrike">
                          <a:solidFill>
                            <a:srgbClr val="000000"/>
                          </a:solidFill>
                          <a:effectLst/>
                          <a:latin typeface="Times New Roman"/>
                        </a:rPr>
                        <a:t>Жаксынский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dirty="0">
                          <a:solidFill>
                            <a:srgbClr val="000000"/>
                          </a:solidFill>
                          <a:effectLst/>
                          <a:latin typeface="Times New Roman"/>
                        </a:rPr>
                        <a:t>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67%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11"/>
                  </a:ext>
                </a:extLst>
              </a:tr>
              <a:tr h="218503">
                <a:tc>
                  <a:txBody>
                    <a:bodyPr/>
                    <a:lstStyle/>
                    <a:p>
                      <a:pPr algn="l" fontAlgn="ctr"/>
                      <a:r>
                        <a:rPr lang="ru-RU" sz="1200" b="1" i="0" u="none" strike="noStrike">
                          <a:solidFill>
                            <a:srgbClr val="000000"/>
                          </a:solidFill>
                          <a:effectLst/>
                          <a:latin typeface="Times New Roman"/>
                        </a:rPr>
                        <a:t>Жаркаинский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12"/>
                  </a:ext>
                </a:extLst>
              </a:tr>
              <a:tr h="218503">
                <a:tc>
                  <a:txBody>
                    <a:bodyPr/>
                    <a:lstStyle/>
                    <a:p>
                      <a:pPr algn="l" fontAlgn="ctr"/>
                      <a:r>
                        <a:rPr lang="ru-RU" sz="1200" b="1" i="0" u="none" strike="noStrike">
                          <a:solidFill>
                            <a:srgbClr val="000000"/>
                          </a:solidFill>
                          <a:effectLst/>
                          <a:latin typeface="Times New Roman"/>
                        </a:rPr>
                        <a:t>Зерендинский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13"/>
                  </a:ext>
                </a:extLst>
              </a:tr>
              <a:tr h="218503">
                <a:tc>
                  <a:txBody>
                    <a:bodyPr/>
                    <a:lstStyle/>
                    <a:p>
                      <a:pPr algn="l" fontAlgn="ctr"/>
                      <a:r>
                        <a:rPr lang="ru-RU" sz="1200" b="1" i="0" u="none" strike="noStrike">
                          <a:solidFill>
                            <a:srgbClr val="000000"/>
                          </a:solidFill>
                          <a:effectLst/>
                          <a:latin typeface="Times New Roman"/>
                        </a:rPr>
                        <a:t>Коргалжинский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4</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4</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4</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dirty="0">
                          <a:solidFill>
                            <a:srgbClr val="000000"/>
                          </a:solidFill>
                          <a:effectLst/>
                          <a:latin typeface="Times New Roman"/>
                        </a:rPr>
                        <a:t>4</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4</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4</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14"/>
                  </a:ext>
                </a:extLst>
              </a:tr>
              <a:tr h="218503">
                <a:tc>
                  <a:txBody>
                    <a:bodyPr/>
                    <a:lstStyle/>
                    <a:p>
                      <a:pPr algn="l" fontAlgn="ctr"/>
                      <a:r>
                        <a:rPr lang="ru-RU" sz="1200" b="1" i="0" u="none" strike="noStrike">
                          <a:solidFill>
                            <a:srgbClr val="000000"/>
                          </a:solidFill>
                          <a:effectLst/>
                          <a:latin typeface="Times New Roman"/>
                        </a:rPr>
                        <a:t>Сандыктауский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15"/>
                  </a:ext>
                </a:extLst>
              </a:tr>
              <a:tr h="218503">
                <a:tc>
                  <a:txBody>
                    <a:bodyPr/>
                    <a:lstStyle/>
                    <a:p>
                      <a:pPr algn="l" fontAlgn="ctr"/>
                      <a:r>
                        <a:rPr lang="ru-RU" sz="1200" b="1" i="0" u="none" strike="noStrike">
                          <a:solidFill>
                            <a:srgbClr val="000000"/>
                          </a:solidFill>
                          <a:effectLst/>
                          <a:latin typeface="Times New Roman"/>
                        </a:rPr>
                        <a:t>Шортандинский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12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12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dirty="0">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50%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16"/>
                  </a:ext>
                </a:extLst>
              </a:tr>
              <a:tr h="218503">
                <a:tc>
                  <a:txBody>
                    <a:bodyPr/>
                    <a:lstStyle/>
                    <a:p>
                      <a:pPr algn="l" fontAlgn="ctr"/>
                      <a:r>
                        <a:rPr lang="ru-RU" sz="1200" b="1" i="0" u="none" strike="noStrike">
                          <a:solidFill>
                            <a:srgbClr val="000000"/>
                          </a:solidFill>
                          <a:effectLst/>
                          <a:latin typeface="Times New Roman"/>
                        </a:rPr>
                        <a:t>Целиноградский</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63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63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dirty="0">
                          <a:solidFill>
                            <a:srgbClr val="000000"/>
                          </a:solidFill>
                          <a:effectLst/>
                          <a:latin typeface="Times New Roman"/>
                        </a:rPr>
                        <a:t>45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71%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15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dirty="0">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17"/>
                  </a:ext>
                </a:extLst>
              </a:tr>
              <a:tr h="218503">
                <a:tc>
                  <a:txBody>
                    <a:bodyPr/>
                    <a:lstStyle/>
                    <a:p>
                      <a:pPr algn="l" fontAlgn="ctr"/>
                      <a:r>
                        <a:rPr lang="ru-RU" sz="1200" b="1" i="0" u="none" strike="noStrike">
                          <a:solidFill>
                            <a:srgbClr val="000000"/>
                          </a:solidFill>
                          <a:effectLst/>
                          <a:latin typeface="Times New Roman"/>
                        </a:rPr>
                        <a:t>г.Степногорск</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13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a:solidFill>
                            <a:srgbClr val="000000"/>
                          </a:solidFill>
                          <a:effectLst/>
                          <a:latin typeface="Times New Roman"/>
                        </a:rPr>
                        <a:t>13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c>
                  <a:txBody>
                    <a:bodyPr/>
                    <a:lstStyle/>
                    <a:p>
                      <a:pPr algn="ctr" fontAlgn="ctr"/>
                      <a:r>
                        <a:rPr lang="ru-RU" sz="1200" b="0" i="0" u="none" strike="noStrike" dirty="0">
                          <a:solidFill>
                            <a:srgbClr val="000000"/>
                          </a:solidFill>
                          <a:effectLst/>
                          <a:latin typeface="Times New Roman"/>
                        </a:rPr>
                        <a:t>13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13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100%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extLst>
                  <a:ext uri="{0D108BD9-81ED-4DB2-BD59-A6C34878D82A}">
                    <a16:rowId xmlns:a16="http://schemas.microsoft.com/office/drawing/2014/main" val="10018"/>
                  </a:ext>
                </a:extLst>
              </a:tr>
              <a:tr h="218503">
                <a:tc>
                  <a:txBody>
                    <a:bodyPr/>
                    <a:lstStyle/>
                    <a:p>
                      <a:pPr algn="l" fontAlgn="ctr"/>
                      <a:r>
                        <a:rPr lang="ru-RU" sz="1200" b="1" i="0" u="none" strike="noStrike">
                          <a:solidFill>
                            <a:srgbClr val="000000"/>
                          </a:solidFill>
                          <a:effectLst/>
                          <a:latin typeface="Times New Roman"/>
                        </a:rPr>
                        <a:t>г.Кокшетау</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50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dirty="0">
                          <a:solidFill>
                            <a:srgbClr val="000000"/>
                          </a:solidFill>
                          <a:effectLst/>
                          <a:latin typeface="Times New Roman"/>
                        </a:rPr>
                        <a:t>43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a:solidFill>
                            <a:srgbClr val="000000"/>
                          </a:solidFill>
                          <a:effectLst/>
                          <a:latin typeface="Times New Roman"/>
                        </a:rPr>
                        <a:t>86%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43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86%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a:solidFill>
                            <a:srgbClr val="000000"/>
                          </a:solidFill>
                          <a:effectLst/>
                          <a:latin typeface="Times New Roman"/>
                        </a:rPr>
                        <a:t>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dirty="0">
                          <a:solidFill>
                            <a:srgbClr val="000000"/>
                          </a:solidFill>
                          <a:effectLst/>
                          <a:latin typeface="Times New Roman"/>
                        </a:rPr>
                        <a:t>43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86%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dirty="0">
                          <a:solidFill>
                            <a:srgbClr val="000000"/>
                          </a:solidFill>
                          <a:effectLst/>
                          <a:latin typeface="Times New Roman"/>
                        </a:rPr>
                        <a:t>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19"/>
                  </a:ext>
                </a:extLst>
              </a:tr>
              <a:tr h="248301">
                <a:tc>
                  <a:txBody>
                    <a:bodyPr/>
                    <a:lstStyle/>
                    <a:p>
                      <a:pPr algn="l" fontAlgn="ctr"/>
                      <a:r>
                        <a:rPr lang="ru-RU" sz="1200" b="1" i="0" u="none" strike="noStrike" dirty="0" err="1">
                          <a:solidFill>
                            <a:srgbClr val="000000"/>
                          </a:solidFill>
                          <a:effectLst/>
                          <a:latin typeface="Times New Roman"/>
                        </a:rPr>
                        <a:t>г.Косшы</a:t>
                      </a:r>
                      <a:endParaRPr lang="ru-RU" sz="1200" b="1" i="0" u="none" strike="noStrike" dirty="0">
                        <a:solidFill>
                          <a:srgbClr val="000000"/>
                        </a:solidFill>
                        <a:effectLst/>
                        <a:latin typeface="Times New Roman"/>
                      </a:endParaRP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DFEC"/>
                    </a:solidFill>
                  </a:tcPr>
                </a:tc>
                <a:tc>
                  <a:txBody>
                    <a:bodyPr/>
                    <a:lstStyle/>
                    <a:p>
                      <a:pPr algn="ctr" fontAlgn="ctr"/>
                      <a:r>
                        <a:rPr lang="ru-RU" sz="1200" b="0" i="0" u="none" strike="noStrike">
                          <a:solidFill>
                            <a:srgbClr val="000000"/>
                          </a:solidFill>
                          <a:effectLst/>
                          <a:latin typeface="Times New Roman"/>
                        </a:rPr>
                        <a:t>68</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ru-RU" sz="1200" b="0" i="0" u="none" strike="noStrike" dirty="0">
                          <a:solidFill>
                            <a:srgbClr val="000000"/>
                          </a:solidFill>
                          <a:effectLst/>
                          <a:latin typeface="Times New Roman"/>
                        </a:rPr>
                        <a:t>62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91%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34</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50%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25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ru-RU" sz="1200" b="0" i="0" u="none" strike="noStrike">
                          <a:solidFill>
                            <a:srgbClr val="000000"/>
                          </a:solidFill>
                          <a:effectLst/>
                          <a:latin typeface="Times New Roman"/>
                        </a:rPr>
                        <a:t>35</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dirty="0">
                          <a:solidFill>
                            <a:srgbClr val="000000"/>
                          </a:solidFill>
                          <a:effectLst/>
                          <a:latin typeface="Times New Roman"/>
                        </a:rPr>
                        <a:t>51%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ctr"/>
                      <a:r>
                        <a:rPr lang="ru-RU" sz="1200" b="0" i="0" u="none" strike="noStrike">
                          <a:solidFill>
                            <a:srgbClr val="000000"/>
                          </a:solidFill>
                          <a:effectLst/>
                          <a:latin typeface="Times New Roman"/>
                        </a:rPr>
                        <a:t>28</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DEE8"/>
                    </a:solidFill>
                  </a:tcPr>
                </a:tc>
                <a:tc>
                  <a:txBody>
                    <a:bodyPr/>
                    <a:lstStyle/>
                    <a:p>
                      <a:pPr algn="ctr" fontAlgn="ctr"/>
                      <a:r>
                        <a:rPr lang="ru-RU" sz="1200" b="0" i="0" u="none" strike="noStrike" dirty="0">
                          <a:solidFill>
                            <a:srgbClr val="000000"/>
                          </a:solidFill>
                          <a:effectLst/>
                          <a:latin typeface="Times New Roman"/>
                        </a:rPr>
                        <a:t>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20"/>
                  </a:ext>
                </a:extLst>
              </a:tr>
              <a:tr h="208571">
                <a:tc>
                  <a:txBody>
                    <a:bodyPr/>
                    <a:lstStyle/>
                    <a:p>
                      <a:pPr algn="ctr" fontAlgn="ctr"/>
                      <a:r>
                        <a:rPr lang="ru-RU" sz="1200" b="1" i="0" u="none" strike="noStrike">
                          <a:solidFill>
                            <a:srgbClr val="000000"/>
                          </a:solidFill>
                          <a:effectLst/>
                          <a:latin typeface="Times New Roman"/>
                        </a:rPr>
                        <a:t>ИТОГО</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a:solidFill>
                            <a:srgbClr val="000000"/>
                          </a:solidFill>
                          <a:effectLst/>
                          <a:latin typeface="Times New Roman"/>
                        </a:rPr>
                        <a:t>311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a:solidFill>
                            <a:srgbClr val="000000"/>
                          </a:solidFill>
                          <a:effectLst/>
                          <a:latin typeface="Times New Roman"/>
                        </a:rPr>
                        <a:t>298</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a:solidFill>
                            <a:srgbClr val="000000"/>
                          </a:solidFill>
                          <a:effectLst/>
                          <a:latin typeface="Times New Roman"/>
                        </a:rPr>
                        <a:t>96%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a:solidFill>
                            <a:srgbClr val="000000"/>
                          </a:solidFill>
                          <a:effectLst/>
                          <a:latin typeface="Times New Roman"/>
                        </a:rPr>
                        <a:t>252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a:solidFill>
                            <a:srgbClr val="000000"/>
                          </a:solidFill>
                          <a:effectLst/>
                          <a:latin typeface="Times New Roman"/>
                        </a:rPr>
                        <a:t>81%</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a:solidFill>
                            <a:srgbClr val="000000"/>
                          </a:solidFill>
                          <a:effectLst/>
                          <a:latin typeface="Times New Roman"/>
                        </a:rPr>
                        <a:t>67</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a:solidFill>
                            <a:srgbClr val="000000"/>
                          </a:solidFill>
                          <a:effectLst/>
                          <a:latin typeface="Times New Roman"/>
                        </a:rPr>
                        <a:t>196</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a:solidFill>
                            <a:srgbClr val="000000"/>
                          </a:solidFill>
                          <a:effectLst/>
                          <a:latin typeface="Times New Roman"/>
                        </a:rPr>
                        <a:t>63%</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a:solidFill>
                            <a:srgbClr val="000000"/>
                          </a:solidFill>
                          <a:effectLst/>
                          <a:latin typeface="Times New Roman"/>
                        </a:rPr>
                        <a:t>60</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ru-RU" sz="1200" b="1" i="0" u="none" strike="noStrike" dirty="0">
                          <a:solidFill>
                            <a:srgbClr val="000000"/>
                          </a:solidFill>
                          <a:effectLst/>
                          <a:latin typeface="Times New Roman"/>
                        </a:rPr>
                        <a:t>22</a:t>
                      </a:r>
                    </a:p>
                  </a:txBody>
                  <a:tcPr marL="7078" marR="7078" marT="70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21"/>
                  </a:ext>
                </a:extLst>
              </a:tr>
            </a:tbl>
          </a:graphicData>
        </a:graphic>
      </p:graphicFrame>
      <p:sp>
        <p:nvSpPr>
          <p:cNvPr id="4" name="Прямоугольник 3"/>
          <p:cNvSpPr/>
          <p:nvPr/>
        </p:nvSpPr>
        <p:spPr>
          <a:xfrm>
            <a:off x="2567608" y="147990"/>
            <a:ext cx="6264696" cy="40011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2000" b="1" dirty="0">
                <a:latin typeface="Times New Roman" pitchFamily="18" charset="0"/>
                <a:cs typeface="Times New Roman" pitchFamily="18" charset="0"/>
              </a:rPr>
              <a:t>Организация производственного контроля </a:t>
            </a:r>
          </a:p>
        </p:txBody>
      </p:sp>
    </p:spTree>
    <p:extLst>
      <p:ext uri="{BB962C8B-B14F-4D97-AF65-F5344CB8AC3E}">
        <p14:creationId xmlns:p14="http://schemas.microsoft.com/office/powerpoint/2010/main" val="1444799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100935939"/>
              </p:ext>
            </p:extLst>
          </p:nvPr>
        </p:nvGraphicFramePr>
        <p:xfrm>
          <a:off x="492080" y="2708920"/>
          <a:ext cx="11363363" cy="3005614"/>
        </p:xfrm>
        <a:graphic>
          <a:graphicData uri="http://schemas.openxmlformats.org/drawingml/2006/table">
            <a:tbl>
              <a:tblPr/>
              <a:tblGrid>
                <a:gridCol w="51219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gridCol w="2484342">
                  <a:extLst>
                    <a:ext uri="{9D8B030D-6E8A-4147-A177-3AD203B41FA5}">
                      <a16:colId xmlns:a16="http://schemas.microsoft.com/office/drawing/2014/main" val="20004"/>
                    </a:ext>
                  </a:extLst>
                </a:gridCol>
                <a:gridCol w="2318159">
                  <a:extLst>
                    <a:ext uri="{9D8B030D-6E8A-4147-A177-3AD203B41FA5}">
                      <a16:colId xmlns:a16="http://schemas.microsoft.com/office/drawing/2014/main" val="20005"/>
                    </a:ext>
                  </a:extLst>
                </a:gridCol>
              </a:tblGrid>
              <a:tr h="662677">
                <a:tc rowSpan="2">
                  <a:txBody>
                    <a:bodyPr/>
                    <a:lstStyle/>
                    <a:p>
                      <a:pPr marL="12700" algn="just">
                        <a:lnSpc>
                          <a:spcPct val="115000"/>
                        </a:lnSpc>
                        <a:spcAft>
                          <a:spcPts val="100"/>
                        </a:spcAft>
                      </a:pPr>
                      <a:r>
                        <a:rPr lang="ru-RU" sz="1400" b="1" dirty="0">
                          <a:solidFill>
                            <a:srgbClr val="002060"/>
                          </a:solidFill>
                          <a:latin typeface="Times New Roman" pitchFamily="18" charset="0"/>
                          <a:ea typeface="Times New Roman"/>
                          <a:cs typeface="Times New Roman" pitchFamily="18" charset="0"/>
                        </a:rPr>
                        <a:t>№</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12700" algn="ctr">
                        <a:lnSpc>
                          <a:spcPct val="115000"/>
                        </a:lnSpc>
                        <a:spcAft>
                          <a:spcPts val="100"/>
                        </a:spcAft>
                      </a:pPr>
                      <a:r>
                        <a:rPr lang="ru-RU" sz="1400" b="1" dirty="0">
                          <a:solidFill>
                            <a:srgbClr val="002060"/>
                          </a:solidFill>
                          <a:latin typeface="Times New Roman" pitchFamily="18" charset="0"/>
                          <a:ea typeface="Times New Roman"/>
                          <a:cs typeface="Times New Roman" pitchFamily="18" charset="0"/>
                        </a:rPr>
                        <a:t>Сведения о лице, осуществляющем производственный контроль, в том числе</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gridSpan="3">
                  <a:txBody>
                    <a:bodyPr/>
                    <a:lstStyle/>
                    <a:p>
                      <a:pPr marL="12700" algn="ctr">
                        <a:lnSpc>
                          <a:spcPct val="115000"/>
                        </a:lnSpc>
                        <a:spcAft>
                          <a:spcPts val="100"/>
                        </a:spcAft>
                      </a:pPr>
                      <a:r>
                        <a:rPr lang="ru-RU" sz="1400" b="1" dirty="0">
                          <a:solidFill>
                            <a:srgbClr val="002060"/>
                          </a:solidFill>
                          <a:latin typeface="Times New Roman" pitchFamily="18" charset="0"/>
                          <a:ea typeface="Times New Roman"/>
                          <a:cs typeface="Times New Roman" pitchFamily="18" charset="0"/>
                        </a:rPr>
                        <a:t>Результаты производственного контроля</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919265">
                <a:tc vMerge="1">
                  <a:txBody>
                    <a:bodyPr/>
                    <a:lstStyle/>
                    <a:p>
                      <a:endParaRPr lang="ru-RU"/>
                    </a:p>
                  </a:txBody>
                  <a:tcPr/>
                </a:tc>
                <a:tc>
                  <a:txBody>
                    <a:bodyPr/>
                    <a:lstStyle/>
                    <a:p>
                      <a:pPr algn="ctr">
                        <a:lnSpc>
                          <a:spcPct val="115000"/>
                        </a:lnSpc>
                        <a:spcAft>
                          <a:spcPts val="100"/>
                        </a:spcAft>
                      </a:pPr>
                      <a:r>
                        <a:rPr lang="ru-RU" sz="1400" b="1" dirty="0">
                          <a:solidFill>
                            <a:srgbClr val="002060"/>
                          </a:solidFill>
                          <a:latin typeface="Times New Roman" pitchFamily="18" charset="0"/>
                          <a:ea typeface="Times New Roman"/>
                          <a:cs typeface="Times New Roman" pitchFamily="18" charset="0"/>
                        </a:rPr>
                        <a:t>на базе производственной лаборатории объекта</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100"/>
                        </a:spcAft>
                      </a:pPr>
                      <a:r>
                        <a:rPr lang="ru-RU" sz="1400" b="1" dirty="0">
                          <a:solidFill>
                            <a:srgbClr val="002060"/>
                          </a:solidFill>
                          <a:latin typeface="Times New Roman" pitchFamily="18" charset="0"/>
                          <a:ea typeface="Times New Roman"/>
                          <a:cs typeface="Times New Roman" pitchFamily="18" charset="0"/>
                        </a:rPr>
                        <a:t>с привлечением лаборатории (испытательного центра)</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100"/>
                        </a:spcAft>
                      </a:pPr>
                      <a:r>
                        <a:rPr lang="ru-RU" sz="1400" b="1" dirty="0">
                          <a:solidFill>
                            <a:srgbClr val="002060"/>
                          </a:solidFill>
                          <a:latin typeface="Times New Roman" pitchFamily="18" charset="0"/>
                          <a:ea typeface="Times New Roman"/>
                          <a:cs typeface="Times New Roman" pitchFamily="18" charset="0"/>
                        </a:rPr>
                        <a:t>всего исследовано (перечислить объекты внешней среды и число проб – сырье, готовая продукция, смывы, воздух, и другие)</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100"/>
                        </a:spcAft>
                      </a:pPr>
                      <a:r>
                        <a:rPr lang="ru-RU" sz="1400" b="1" dirty="0">
                          <a:solidFill>
                            <a:srgbClr val="002060"/>
                          </a:solidFill>
                          <a:latin typeface="Times New Roman" pitchFamily="18" charset="0"/>
                          <a:ea typeface="Times New Roman"/>
                          <a:cs typeface="Times New Roman" pitchFamily="18" charset="0"/>
                        </a:rPr>
                        <a:t>выявлено несоответствий (перечислить показатели безопасности, по которым выявлено несоответствие – БГКП, патогенная флора, токсические вещества и другие)</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100"/>
                        </a:spcAft>
                      </a:pPr>
                      <a:r>
                        <a:rPr lang="ru-RU" sz="1400" b="1" dirty="0">
                          <a:solidFill>
                            <a:srgbClr val="002060"/>
                          </a:solidFill>
                          <a:latin typeface="Times New Roman" pitchFamily="18" charset="0"/>
                          <a:ea typeface="Times New Roman"/>
                          <a:cs typeface="Times New Roman" pitchFamily="18" charset="0"/>
                        </a:rPr>
                        <a:t>Принятые меры и проведенные мероприятия по устранению</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7038">
                <a:tc>
                  <a:txBody>
                    <a:bodyPr/>
                    <a:lstStyle/>
                    <a:p>
                      <a:pPr marL="12700" algn="just">
                        <a:lnSpc>
                          <a:spcPct val="115000"/>
                        </a:lnSpc>
                        <a:spcAft>
                          <a:spcPts val="100"/>
                        </a:spcAft>
                      </a:pPr>
                      <a:r>
                        <a:rPr lang="ru-RU" sz="1100" b="1">
                          <a:solidFill>
                            <a:srgbClr val="002060"/>
                          </a:solidFill>
                          <a:latin typeface="Times New Roman" pitchFamily="18" charset="0"/>
                          <a:ea typeface="Times New Roman"/>
                          <a:cs typeface="Times New Roman" pitchFamily="18" charset="0"/>
                        </a:rPr>
                        <a:t>1</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r>
                        <a:rPr lang="ru-RU" sz="1100" b="1">
                          <a:solidFill>
                            <a:srgbClr val="002060"/>
                          </a:solidFill>
                          <a:latin typeface="Times New Roman" pitchFamily="18" charset="0"/>
                          <a:ea typeface="Times New Roman"/>
                          <a:cs typeface="Times New Roman" pitchFamily="18" charset="0"/>
                        </a:rPr>
                        <a:t>2</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r>
                        <a:rPr lang="ru-RU" sz="1100" b="1">
                          <a:solidFill>
                            <a:srgbClr val="002060"/>
                          </a:solidFill>
                          <a:latin typeface="Times New Roman" pitchFamily="18" charset="0"/>
                          <a:ea typeface="Times New Roman"/>
                          <a:cs typeface="Times New Roman" pitchFamily="18" charset="0"/>
                        </a:rPr>
                        <a:t>3</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r>
                        <a:rPr lang="ru-RU" sz="1100" b="1">
                          <a:solidFill>
                            <a:srgbClr val="002060"/>
                          </a:solidFill>
                          <a:latin typeface="Times New Roman" pitchFamily="18" charset="0"/>
                          <a:ea typeface="Times New Roman"/>
                          <a:cs typeface="Times New Roman" pitchFamily="18" charset="0"/>
                        </a:rPr>
                        <a:t>4</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r>
                        <a:rPr lang="ru-RU" sz="1100" b="1">
                          <a:solidFill>
                            <a:srgbClr val="002060"/>
                          </a:solidFill>
                          <a:latin typeface="Times New Roman" pitchFamily="18" charset="0"/>
                          <a:ea typeface="Times New Roman"/>
                          <a:cs typeface="Times New Roman" pitchFamily="18" charset="0"/>
                        </a:rPr>
                        <a:t>5</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r>
                        <a:rPr lang="ru-RU" sz="1100" b="1" dirty="0">
                          <a:solidFill>
                            <a:srgbClr val="002060"/>
                          </a:solidFill>
                          <a:latin typeface="Times New Roman" pitchFamily="18" charset="0"/>
                          <a:ea typeface="Times New Roman"/>
                          <a:cs typeface="Times New Roman" pitchFamily="18" charset="0"/>
                        </a:rPr>
                        <a:t>6</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7038">
                <a:tc>
                  <a:txBody>
                    <a:bodyPr/>
                    <a:lstStyle/>
                    <a:p>
                      <a:pPr marL="12700" algn="just">
                        <a:lnSpc>
                          <a:spcPct val="115000"/>
                        </a:lnSpc>
                        <a:spcAft>
                          <a:spcPts val="100"/>
                        </a:spcAft>
                      </a:pPr>
                      <a:endParaRPr lang="ru-RU" sz="1100" b="1">
                        <a:solidFill>
                          <a:srgbClr val="002060"/>
                        </a:solidFill>
                        <a:latin typeface="Times New Roman" pitchFamily="18" charset="0"/>
                        <a:ea typeface="Times New Roman"/>
                        <a:cs typeface="Times New Roman"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endParaRPr lang="ru-RU" sz="1100" b="1" dirty="0">
                        <a:solidFill>
                          <a:srgbClr val="002060"/>
                        </a:solidFill>
                        <a:latin typeface="Times New Roman" pitchFamily="18" charset="0"/>
                        <a:ea typeface="Times New Roman"/>
                        <a:cs typeface="Times New Roman"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endParaRPr lang="ru-RU" sz="1100" b="1" dirty="0">
                        <a:solidFill>
                          <a:srgbClr val="002060"/>
                        </a:solidFill>
                        <a:latin typeface="Times New Roman" pitchFamily="18" charset="0"/>
                        <a:ea typeface="Times New Roman"/>
                        <a:cs typeface="Times New Roman"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endParaRPr lang="ru-RU" sz="1100" b="1" dirty="0">
                        <a:solidFill>
                          <a:srgbClr val="002060"/>
                        </a:solidFill>
                        <a:latin typeface="Times New Roman" pitchFamily="18" charset="0"/>
                        <a:ea typeface="Times New Roman"/>
                        <a:cs typeface="Times New Roman"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endParaRPr lang="ru-RU" sz="1100" b="1">
                        <a:solidFill>
                          <a:srgbClr val="002060"/>
                        </a:solidFill>
                        <a:latin typeface="Times New Roman" pitchFamily="18" charset="0"/>
                        <a:ea typeface="Times New Roman"/>
                        <a:cs typeface="Times New Roman"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just">
                        <a:lnSpc>
                          <a:spcPct val="115000"/>
                        </a:lnSpc>
                        <a:spcAft>
                          <a:spcPts val="100"/>
                        </a:spcAft>
                      </a:pPr>
                      <a:endParaRPr lang="ru-RU" sz="1100" b="1" dirty="0">
                        <a:solidFill>
                          <a:srgbClr val="002060"/>
                        </a:solidFill>
                        <a:latin typeface="Times New Roman" pitchFamily="18" charset="0"/>
                        <a:ea typeface="Times New Roman"/>
                        <a:cs typeface="Times New Roman"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Прямоугольник 6"/>
          <p:cNvSpPr/>
          <p:nvPr/>
        </p:nvSpPr>
        <p:spPr>
          <a:xfrm rot="10800000" flipV="1">
            <a:off x="456466" y="5805264"/>
            <a:ext cx="11469567" cy="86177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lgn="just" eaLnBrk="0" fontAlgn="base" hangingPunct="0">
              <a:spcBef>
                <a:spcPct val="0"/>
              </a:spcBef>
              <a:spcAft>
                <a:spcPct val="0"/>
              </a:spcAft>
            </a:pPr>
            <a:r>
              <a:rPr lang="ru-RU" sz="1600" b="1" dirty="0" bmk="">
                <a:solidFill>
                  <a:srgbClr val="002060"/>
                </a:solidFill>
                <a:latin typeface="Times New Roman" pitchFamily="18" charset="0"/>
                <a:ea typeface="Times New Roman" pitchFamily="18" charset="0"/>
                <a:cs typeface="Times New Roman" pitchFamily="18" charset="0"/>
              </a:rPr>
              <a:t>	Информация о результатах производственного контроля, проводимого на объектах представляется в территориальные подразделения государственного органа в сфере санитарно-эпидемиологического благополучия населения </a:t>
            </a:r>
            <a:r>
              <a:rPr lang="ru-RU" b="1" u="sng" dirty="0" bmk="">
                <a:solidFill>
                  <a:srgbClr val="FF0000"/>
                </a:solidFill>
                <a:latin typeface="Times New Roman" pitchFamily="18" charset="0"/>
                <a:ea typeface="Times New Roman" pitchFamily="18" charset="0"/>
                <a:cs typeface="Times New Roman" pitchFamily="18" charset="0"/>
              </a:rPr>
              <a:t>1 раз в полугодие к 5 числу</a:t>
            </a:r>
            <a:r>
              <a:rPr lang="ru-RU" b="1" u="sng" dirty="0" bmk="">
                <a:solidFill>
                  <a:srgbClr val="FFFF00"/>
                </a:solidFill>
                <a:latin typeface="Times New Roman" pitchFamily="18" charset="0"/>
                <a:ea typeface="Times New Roman" pitchFamily="18" charset="0"/>
                <a:cs typeface="Times New Roman" pitchFamily="18" charset="0"/>
              </a:rPr>
              <a:t> </a:t>
            </a:r>
            <a:r>
              <a:rPr lang="ru-RU" sz="1600" b="1" dirty="0" bmk="">
                <a:solidFill>
                  <a:srgbClr val="002060"/>
                </a:solidFill>
                <a:latin typeface="Times New Roman" pitchFamily="18" charset="0"/>
                <a:ea typeface="Times New Roman" pitchFamily="18" charset="0"/>
                <a:cs typeface="Times New Roman" pitchFamily="18" charset="0"/>
              </a:rPr>
              <a:t>последующего месяца по прилагаемой форме.</a:t>
            </a:r>
          </a:p>
        </p:txBody>
      </p:sp>
      <p:sp>
        <p:nvSpPr>
          <p:cNvPr id="6" name="Прямоугольник 5"/>
          <p:cNvSpPr/>
          <p:nvPr/>
        </p:nvSpPr>
        <p:spPr>
          <a:xfrm>
            <a:off x="456467" y="1109999"/>
            <a:ext cx="11462704"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lgn="ctr"/>
            <a:r>
              <a:rPr lang="ru-RU" sz="2000" b="1" dirty="0">
                <a:solidFill>
                  <a:schemeClr val="bg1"/>
                </a:solidFill>
                <a:latin typeface="Times New Roman" pitchFamily="18" charset="0"/>
                <a:cs typeface="Times New Roman" pitchFamily="18" charset="0"/>
              </a:rPr>
              <a:t> </a:t>
            </a:r>
            <a:r>
              <a:rPr lang="ru-RU" sz="2000" b="1" dirty="0">
                <a:solidFill>
                  <a:schemeClr val="accent5">
                    <a:lumMod val="50000"/>
                  </a:schemeClr>
                </a:solidFill>
                <a:latin typeface="Times New Roman" pitchFamily="18" charset="0"/>
                <a:cs typeface="Times New Roman" pitchFamily="18" charset="0"/>
              </a:rPr>
              <a:t>Информация о результатах производственного контроля</a:t>
            </a:r>
          </a:p>
        </p:txBody>
      </p:sp>
      <p:sp>
        <p:nvSpPr>
          <p:cNvPr id="8" name="Прямоугольник 7"/>
          <p:cNvSpPr/>
          <p:nvPr/>
        </p:nvSpPr>
        <p:spPr>
          <a:xfrm>
            <a:off x="489090" y="1700808"/>
            <a:ext cx="11430080" cy="1015663"/>
          </a:xfrm>
          <a:prstGeom prst="rect">
            <a:avLst/>
          </a:prstGeom>
        </p:spPr>
        <p:txBody>
          <a:bodyPr wrap="square">
            <a:spAutoFit/>
          </a:bodyPr>
          <a:lstStyle/>
          <a:p>
            <a:pPr lvl="0" eaLnBrk="0" fontAlgn="base" hangingPunct="0">
              <a:spcBef>
                <a:spcPct val="0"/>
              </a:spcBef>
              <a:spcAft>
                <a:spcPct val="0"/>
              </a:spcAft>
            </a:pPr>
            <a:r>
              <a:rPr lang="ru-RU" sz="1400" b="1" dirty="0" bmk="">
                <a:solidFill>
                  <a:srgbClr val="002060"/>
                </a:solidFill>
                <a:latin typeface="Times New Roman" pitchFamily="18" charset="0"/>
                <a:ea typeface="Times New Roman" pitchFamily="18" charset="0"/>
                <a:cs typeface="Times New Roman" pitchFamily="18" charset="0"/>
              </a:rPr>
              <a:t>Наименование объекта ____________________________________________________________________________________________________</a:t>
            </a:r>
            <a:endParaRPr lang="ru-RU" sz="1400" b="1" dirty="0" bmk="">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400" b="1" dirty="0" bmk="">
                <a:solidFill>
                  <a:srgbClr val="002060"/>
                </a:solidFill>
                <a:latin typeface="Times New Roman" pitchFamily="18" charset="0"/>
                <a:ea typeface="Times New Roman" pitchFamily="18" charset="0"/>
                <a:cs typeface="Times New Roman" pitchFamily="18" charset="0"/>
              </a:rPr>
              <a:t> Сфера деятельности объекта ______________________________________________________________________________________________ Отчетный период за </a:t>
            </a:r>
            <a:r>
              <a:rPr lang="ru-RU" sz="1400" dirty="0" bmk="">
                <a:solidFill>
                  <a:srgbClr val="002060"/>
                </a:solidFill>
                <a:latin typeface="Times New Roman" pitchFamily="18" charset="0"/>
                <a:ea typeface="Times New Roman" pitchFamily="18" charset="0"/>
                <a:cs typeface="Times New Roman" pitchFamily="18" charset="0"/>
              </a:rPr>
              <a:t>___________________________________________________________________________________ (полугодие, за год)</a:t>
            </a:r>
            <a:endParaRPr lang="ru-RU" sz="1400" dirty="0" bmk="">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dirty="0" bmk="">
                <a:solidFill>
                  <a:srgbClr val="002060"/>
                </a:solidFill>
                <a:latin typeface="Times New Roman" pitchFamily="18" charset="0"/>
                <a:ea typeface="Times New Roman" pitchFamily="18" charset="0"/>
                <a:cs typeface="Times New Roman" pitchFamily="18" charset="0"/>
              </a:rPr>
              <a:t>     </a:t>
            </a:r>
            <a:endParaRPr lang="ru-RU" sz="2400" dirty="0">
              <a:solidFill>
                <a:srgbClr val="002060"/>
              </a:solidFill>
              <a:latin typeface="Times New Roman" pitchFamily="18" charset="0"/>
              <a:cs typeface="Times New Roman" pitchFamily="18" charset="0"/>
            </a:endParaRPr>
          </a:p>
        </p:txBody>
      </p:sp>
      <p:sp>
        <p:nvSpPr>
          <p:cNvPr id="2" name="Прямоугольник 1"/>
          <p:cNvSpPr/>
          <p:nvPr/>
        </p:nvSpPr>
        <p:spPr>
          <a:xfrm>
            <a:off x="456466" y="221079"/>
            <a:ext cx="11429235"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b="1" dirty="0">
                <a:solidFill>
                  <a:schemeClr val="accent5">
                    <a:lumMod val="50000"/>
                  </a:schemeClr>
                </a:solidFill>
                <a:latin typeface="Times New Roman" pitchFamily="18" charset="0"/>
                <a:cs typeface="Times New Roman" pitchFamily="18" charset="0"/>
              </a:rPr>
              <a:t>Санитарных правил </a:t>
            </a:r>
            <a:r>
              <a:rPr lang="kk-KZ" b="1" dirty="0">
                <a:solidFill>
                  <a:schemeClr val="accent5">
                    <a:lumMod val="50000"/>
                  </a:schemeClr>
                </a:solidFill>
                <a:latin typeface="Times New Roman" pitchFamily="18" charset="0"/>
                <a:cs typeface="Times New Roman" pitchFamily="18" charset="0"/>
              </a:rPr>
              <a:t>«</a:t>
            </a:r>
            <a:r>
              <a:rPr lang="ru-RU" b="1" dirty="0">
                <a:solidFill>
                  <a:schemeClr val="accent5">
                    <a:lumMod val="50000"/>
                  </a:schemeClr>
                </a:solidFill>
                <a:latin typeface="Times New Roman" pitchFamily="18" charset="0"/>
                <a:cs typeface="Times New Roman" pitchFamily="18" charset="0"/>
              </a:rPr>
              <a:t>Санитарно-эпидемиологические требования к осуществлению производственного контроля» Приказ Министра здравоохранения Республики Казахстан от 7 апреля 2023 года № 62. </a:t>
            </a:r>
          </a:p>
        </p:txBody>
      </p:sp>
    </p:spTree>
    <p:extLst>
      <p:ext uri="{BB962C8B-B14F-4D97-AF65-F5344CB8AC3E}">
        <p14:creationId xmlns:p14="http://schemas.microsoft.com/office/powerpoint/2010/main" val="1840876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655836682"/>
              </p:ext>
            </p:extLst>
          </p:nvPr>
        </p:nvGraphicFramePr>
        <p:xfrm>
          <a:off x="99707" y="116632"/>
          <a:ext cx="11972958" cy="6674807"/>
        </p:xfrm>
        <a:graphic>
          <a:graphicData uri="http://schemas.openxmlformats.org/drawingml/2006/table">
            <a:tbl>
              <a:tblPr firstRow="1" firstCol="1" bandRow="1">
                <a:tableStyleId>{5C22544A-7EE6-4342-B048-85BDC9FD1C3A}</a:tableStyleId>
              </a:tblPr>
              <a:tblGrid>
                <a:gridCol w="2856934">
                  <a:extLst>
                    <a:ext uri="{9D8B030D-6E8A-4147-A177-3AD203B41FA5}">
                      <a16:colId xmlns:a16="http://schemas.microsoft.com/office/drawing/2014/main" val="20000"/>
                    </a:ext>
                  </a:extLst>
                </a:gridCol>
                <a:gridCol w="5409468">
                  <a:extLst>
                    <a:ext uri="{9D8B030D-6E8A-4147-A177-3AD203B41FA5}">
                      <a16:colId xmlns:a16="http://schemas.microsoft.com/office/drawing/2014/main" val="20001"/>
                    </a:ext>
                  </a:extLst>
                </a:gridCol>
                <a:gridCol w="1803157">
                  <a:extLst>
                    <a:ext uri="{9D8B030D-6E8A-4147-A177-3AD203B41FA5}">
                      <a16:colId xmlns:a16="http://schemas.microsoft.com/office/drawing/2014/main" val="20002"/>
                    </a:ext>
                  </a:extLst>
                </a:gridCol>
                <a:gridCol w="1903399">
                  <a:extLst>
                    <a:ext uri="{9D8B030D-6E8A-4147-A177-3AD203B41FA5}">
                      <a16:colId xmlns:a16="http://schemas.microsoft.com/office/drawing/2014/main" val="20003"/>
                    </a:ext>
                  </a:extLst>
                </a:gridCol>
              </a:tblGrid>
              <a:tr h="202005">
                <a:tc>
                  <a:txBody>
                    <a:bodyPr/>
                    <a:lstStyle/>
                    <a:p>
                      <a:pPr marL="12700" algn="ctr">
                        <a:lnSpc>
                          <a:spcPct val="115000"/>
                        </a:lnSpc>
                        <a:spcAft>
                          <a:spcPts val="100"/>
                        </a:spcAft>
                      </a:pPr>
                      <a:r>
                        <a:rPr lang="en-US" sz="1050" dirty="0" err="1">
                          <a:solidFill>
                            <a:srgbClr val="000000"/>
                          </a:solidFill>
                          <a:effectLst/>
                          <a:latin typeface="Times New Roman"/>
                          <a:ea typeface="Times New Roman"/>
                          <a:cs typeface="Times New Roman"/>
                        </a:rPr>
                        <a:t>Объекты</a:t>
                      </a:r>
                      <a:endParaRPr lang="ru-RU" sz="1200" dirty="0">
                        <a:effectLst/>
                        <a:latin typeface="Times New Roman"/>
                        <a:ea typeface="Times New Roman"/>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2700" algn="ctr">
                        <a:lnSpc>
                          <a:spcPct val="115000"/>
                        </a:lnSpc>
                        <a:spcAft>
                          <a:spcPts val="100"/>
                        </a:spcAft>
                      </a:pPr>
                      <a:r>
                        <a:rPr lang="en-US" sz="1050" dirty="0" err="1">
                          <a:solidFill>
                            <a:srgbClr val="000000"/>
                          </a:solidFill>
                          <a:effectLst/>
                          <a:latin typeface="Times New Roman"/>
                          <a:ea typeface="Times New Roman"/>
                          <a:cs typeface="Times New Roman"/>
                        </a:rPr>
                        <a:t>Лабораторные</a:t>
                      </a:r>
                      <a:r>
                        <a:rPr lang="en-US" sz="1050" dirty="0">
                          <a:solidFill>
                            <a:srgbClr val="000000"/>
                          </a:solidFill>
                          <a:effectLst/>
                          <a:latin typeface="Times New Roman"/>
                          <a:ea typeface="Times New Roman"/>
                          <a:cs typeface="Times New Roman"/>
                        </a:rPr>
                        <a:t> </a:t>
                      </a:r>
                      <a:r>
                        <a:rPr lang="en-US" sz="1050" dirty="0" err="1">
                          <a:solidFill>
                            <a:srgbClr val="000000"/>
                          </a:solidFill>
                          <a:effectLst/>
                          <a:latin typeface="Times New Roman"/>
                          <a:ea typeface="Times New Roman"/>
                          <a:cs typeface="Times New Roman"/>
                        </a:rPr>
                        <a:t>исследования</a:t>
                      </a:r>
                      <a:endParaRPr lang="ru-RU" sz="1200" dirty="0">
                        <a:effectLst/>
                        <a:latin typeface="Times New Roman"/>
                        <a:ea typeface="Times New Roman"/>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2700" algn="ctr">
                        <a:lnSpc>
                          <a:spcPct val="115000"/>
                        </a:lnSpc>
                        <a:spcAft>
                          <a:spcPts val="100"/>
                        </a:spcAft>
                      </a:pPr>
                      <a:r>
                        <a:rPr lang="en-US" sz="1050">
                          <a:solidFill>
                            <a:srgbClr val="000000"/>
                          </a:solidFill>
                          <a:effectLst/>
                          <a:latin typeface="Times New Roman"/>
                          <a:ea typeface="Times New Roman"/>
                          <a:cs typeface="Times New Roman"/>
                        </a:rPr>
                        <a:t>Кратность проведения производственного контроля</a:t>
                      </a:r>
                      <a:endParaRPr lang="ru-RU" sz="1200">
                        <a:effectLst/>
                        <a:latin typeface="Times New Roman"/>
                        <a:ea typeface="Times New Roman"/>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12700" algn="ctr">
                        <a:lnSpc>
                          <a:spcPct val="115000"/>
                        </a:lnSpc>
                        <a:spcAft>
                          <a:spcPts val="100"/>
                        </a:spcAft>
                      </a:pPr>
                      <a:r>
                        <a:rPr lang="en-US" sz="1050" dirty="0" err="1">
                          <a:solidFill>
                            <a:srgbClr val="000000"/>
                          </a:solidFill>
                          <a:effectLst/>
                          <a:latin typeface="Times New Roman"/>
                          <a:ea typeface="Times New Roman"/>
                          <a:cs typeface="Times New Roman"/>
                        </a:rPr>
                        <a:t>Количество</a:t>
                      </a:r>
                      <a:r>
                        <a:rPr lang="en-US" sz="1050" dirty="0">
                          <a:solidFill>
                            <a:srgbClr val="000000"/>
                          </a:solidFill>
                          <a:effectLst/>
                          <a:latin typeface="Times New Roman"/>
                          <a:ea typeface="Times New Roman"/>
                          <a:cs typeface="Times New Roman"/>
                        </a:rPr>
                        <a:t> </a:t>
                      </a:r>
                      <a:r>
                        <a:rPr lang="en-US" sz="1050" dirty="0" err="1">
                          <a:solidFill>
                            <a:srgbClr val="000000"/>
                          </a:solidFill>
                          <a:effectLst/>
                          <a:latin typeface="Times New Roman"/>
                          <a:ea typeface="Times New Roman"/>
                          <a:cs typeface="Times New Roman"/>
                        </a:rPr>
                        <a:t>проб</a:t>
                      </a:r>
                      <a:r>
                        <a:rPr lang="en-US" sz="1050" dirty="0">
                          <a:solidFill>
                            <a:srgbClr val="000000"/>
                          </a:solidFill>
                          <a:effectLst/>
                          <a:latin typeface="Times New Roman"/>
                          <a:ea typeface="Times New Roman"/>
                          <a:cs typeface="Times New Roman"/>
                        </a:rPr>
                        <a:t> </a:t>
                      </a:r>
                      <a:r>
                        <a:rPr lang="en-US" sz="1050" dirty="0" err="1">
                          <a:solidFill>
                            <a:srgbClr val="000000"/>
                          </a:solidFill>
                          <a:effectLst/>
                          <a:latin typeface="Times New Roman"/>
                          <a:ea typeface="Times New Roman"/>
                          <a:cs typeface="Times New Roman"/>
                        </a:rPr>
                        <a:t>или</a:t>
                      </a:r>
                      <a:r>
                        <a:rPr lang="en-US" sz="1050" dirty="0">
                          <a:solidFill>
                            <a:srgbClr val="000000"/>
                          </a:solidFill>
                          <a:effectLst/>
                          <a:latin typeface="Times New Roman"/>
                          <a:ea typeface="Times New Roman"/>
                          <a:cs typeface="Times New Roman"/>
                        </a:rPr>
                        <a:t> </a:t>
                      </a:r>
                      <a:r>
                        <a:rPr lang="en-US" sz="1050" dirty="0" err="1">
                          <a:solidFill>
                            <a:srgbClr val="000000"/>
                          </a:solidFill>
                          <a:effectLst/>
                          <a:latin typeface="Times New Roman"/>
                          <a:ea typeface="Times New Roman"/>
                          <a:cs typeface="Times New Roman"/>
                        </a:rPr>
                        <a:t>замеров</a:t>
                      </a:r>
                      <a:endParaRPr lang="ru-RU" sz="1200" dirty="0">
                        <a:effectLst/>
                        <a:latin typeface="Times New Roman"/>
                        <a:ea typeface="Times New Roman"/>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202005">
                <a:tc rowSpan="8">
                  <a:txBody>
                    <a:bodyPr/>
                    <a:lstStyle/>
                    <a:p>
                      <a:pPr marL="12700" algn="just">
                        <a:lnSpc>
                          <a:spcPct val="115000"/>
                        </a:lnSpc>
                        <a:spcAft>
                          <a:spcPts val="100"/>
                        </a:spcAft>
                      </a:pPr>
                      <a:r>
                        <a:rPr lang="en-US" sz="1200" dirty="0">
                          <a:solidFill>
                            <a:schemeClr val="tx1"/>
                          </a:solidFill>
                          <a:effectLst/>
                          <a:latin typeface="Times New Roman" pitchFamily="18" charset="0"/>
                          <a:cs typeface="Times New Roman" pitchFamily="18" charset="0"/>
                        </a:rPr>
                        <a:t>  </a:t>
                      </a:r>
                      <a:r>
                        <a:rPr lang="en-US" sz="1200" dirty="0" err="1">
                          <a:solidFill>
                            <a:schemeClr val="tx1"/>
                          </a:solidFill>
                          <a:effectLst/>
                          <a:latin typeface="Times New Roman" pitchFamily="18" charset="0"/>
                          <a:cs typeface="Times New Roman" pitchFamily="18" charset="0"/>
                        </a:rPr>
                        <a:t>пищеблоки</a:t>
                      </a:r>
                      <a:r>
                        <a:rPr lang="en-US" sz="1200" dirty="0">
                          <a:solidFill>
                            <a:schemeClr val="tx1"/>
                          </a:solidFill>
                          <a:effectLst/>
                          <a:latin typeface="Times New Roman" pitchFamily="18" charset="0"/>
                          <a:cs typeface="Times New Roman" pitchFamily="18" charset="0"/>
                        </a:rPr>
                        <a:t> </a:t>
                      </a:r>
                      <a:endParaRPr lang="ru-RU" sz="1200" dirty="0">
                        <a:solidFill>
                          <a:schemeClr val="tx1"/>
                        </a:solidFill>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2700" algn="just">
                        <a:lnSpc>
                          <a:spcPct val="115000"/>
                        </a:lnSpc>
                        <a:spcAft>
                          <a:spcPts val="100"/>
                        </a:spcAft>
                      </a:pPr>
                      <a:r>
                        <a:rPr lang="ru-RU" sz="1200" dirty="0">
                          <a:effectLst/>
                          <a:latin typeface="Times New Roman" pitchFamily="18" charset="0"/>
                          <a:cs typeface="Times New Roman" pitchFamily="18" charset="0"/>
                        </a:rPr>
                        <a:t>пробы пищевых продуктов (сырье) на микробиологические показатели, единиц</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2">
                  <a:txBody>
                    <a:bodyPr/>
                    <a:lstStyle/>
                    <a:p>
                      <a:pPr marL="12700" algn="just">
                        <a:lnSpc>
                          <a:spcPct val="115000"/>
                        </a:lnSpc>
                        <a:spcAft>
                          <a:spcPts val="100"/>
                        </a:spcAft>
                      </a:pPr>
                      <a:r>
                        <a:rPr lang="en-US" sz="1200" dirty="0">
                          <a:effectLst/>
                          <a:latin typeface="Times New Roman" pitchFamily="18" charset="0"/>
                          <a:cs typeface="Times New Roman" pitchFamily="18" charset="0"/>
                        </a:rPr>
                        <a:t>1 </a:t>
                      </a:r>
                      <a:r>
                        <a:rPr lang="en-US" sz="1200" dirty="0" err="1">
                          <a:effectLst/>
                          <a:latin typeface="Times New Roman" pitchFamily="18" charset="0"/>
                          <a:cs typeface="Times New Roman" pitchFamily="18" charset="0"/>
                        </a:rPr>
                        <a:t>раз</a:t>
                      </a:r>
                      <a:r>
                        <a:rPr lang="en-US" sz="1200" dirty="0">
                          <a:effectLst/>
                          <a:latin typeface="Times New Roman" pitchFamily="18" charset="0"/>
                          <a:cs typeface="Times New Roman" pitchFamily="18" charset="0"/>
                        </a:rPr>
                        <a:t> в </a:t>
                      </a:r>
                      <a:r>
                        <a:rPr lang="en-US" sz="1200" dirty="0" err="1">
                          <a:effectLst/>
                          <a:latin typeface="Times New Roman" pitchFamily="18" charset="0"/>
                          <a:cs typeface="Times New Roman" pitchFamily="18" charset="0"/>
                        </a:rPr>
                        <a:t>полугодие</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7 проб</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278870">
                <a:tc vMerge="1">
                  <a:txBody>
                    <a:bodyPr/>
                    <a:lstStyle/>
                    <a:p>
                      <a:endParaRPr lang="ru-RU"/>
                    </a:p>
                  </a:txBody>
                  <a:tcPr/>
                </a:tc>
                <a:tc>
                  <a:txBody>
                    <a:bodyPr/>
                    <a:lstStyle/>
                    <a:p>
                      <a:pPr marL="12700" algn="just">
                        <a:lnSpc>
                          <a:spcPct val="115000"/>
                        </a:lnSpc>
                        <a:spcAft>
                          <a:spcPts val="100"/>
                        </a:spcAft>
                      </a:pPr>
                      <a:r>
                        <a:rPr lang="ru-RU" sz="1200" dirty="0">
                          <a:effectLst/>
                          <a:latin typeface="Times New Roman" pitchFamily="18" charset="0"/>
                          <a:cs typeface="Times New Roman" pitchFamily="18" charset="0"/>
                        </a:rPr>
                        <a:t>пробы готовых блюд на микробиологические исследования</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vMerge="1">
                  <a:txBody>
                    <a:bodyPr/>
                    <a:lstStyle/>
                    <a:p>
                      <a:pPr marL="12700" algn="just">
                        <a:lnSpc>
                          <a:spcPct val="115000"/>
                        </a:lnSpc>
                        <a:spcAft>
                          <a:spcPts val="100"/>
                        </a:spcAft>
                      </a:pP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согласно меню раскладки</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202005">
                <a:tc vMerge="1">
                  <a:txBody>
                    <a:bodyPr/>
                    <a:lstStyle/>
                    <a:p>
                      <a:endParaRPr lang="ru-RU"/>
                    </a:p>
                  </a:txBody>
                  <a:tcPr/>
                </a:tc>
                <a:tc>
                  <a:txBody>
                    <a:bodyPr/>
                    <a:lstStyle/>
                    <a:p>
                      <a:pPr marL="12700" algn="just">
                        <a:lnSpc>
                          <a:spcPct val="115000"/>
                        </a:lnSpc>
                        <a:spcAft>
                          <a:spcPts val="100"/>
                        </a:spcAft>
                      </a:pPr>
                      <a:r>
                        <a:rPr lang="ru-RU" sz="1200" dirty="0">
                          <a:effectLst/>
                          <a:latin typeface="Times New Roman" pitchFamily="18" charset="0"/>
                          <a:cs typeface="Times New Roman" pitchFamily="18" charset="0"/>
                        </a:rPr>
                        <a:t>пробы воды на микробиологические и санитарно-химические показатели, единиц</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2">
                  <a:txBody>
                    <a:bodyPr/>
                    <a:lstStyle/>
                    <a:p>
                      <a:pPr marL="12700" algn="just">
                        <a:lnSpc>
                          <a:spcPct val="115000"/>
                        </a:lnSpc>
                        <a:spcAft>
                          <a:spcPts val="100"/>
                        </a:spcAft>
                      </a:pPr>
                      <a:r>
                        <a:rPr lang="en-US" sz="1200" dirty="0" err="1">
                          <a:effectLst/>
                          <a:latin typeface="Times New Roman" pitchFamily="18" charset="0"/>
                          <a:cs typeface="Times New Roman" pitchFamily="18" charset="0"/>
                        </a:rPr>
                        <a:t>один</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раз</a:t>
                      </a:r>
                      <a:r>
                        <a:rPr lang="en-US" sz="1200" dirty="0">
                          <a:effectLst/>
                          <a:latin typeface="Times New Roman" pitchFamily="18" charset="0"/>
                          <a:cs typeface="Times New Roman" pitchFamily="18" charset="0"/>
                        </a:rPr>
                        <a:t> в </a:t>
                      </a:r>
                      <a:r>
                        <a:rPr lang="en-US" sz="1200" dirty="0" err="1">
                          <a:effectLst/>
                          <a:latin typeface="Times New Roman" pitchFamily="18" charset="0"/>
                          <a:cs typeface="Times New Roman" pitchFamily="18" charset="0"/>
                        </a:rPr>
                        <a:t>год</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1 проба</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201">
                <a:tc vMerge="1">
                  <a:txBody>
                    <a:bodyPr/>
                    <a:lstStyle/>
                    <a:p>
                      <a:endParaRPr lang="ru-RU"/>
                    </a:p>
                  </a:txBody>
                  <a:tcPr/>
                </a:tc>
                <a:tc>
                  <a:txBody>
                    <a:bodyPr/>
                    <a:lstStyle/>
                    <a:p>
                      <a:pPr marL="12700" algn="just">
                        <a:lnSpc>
                          <a:spcPct val="115000"/>
                        </a:lnSpc>
                        <a:spcAft>
                          <a:spcPts val="100"/>
                        </a:spcAft>
                      </a:pPr>
                      <a:r>
                        <a:rPr lang="en-US" sz="1200" dirty="0" err="1">
                          <a:effectLst/>
                          <a:latin typeface="Times New Roman" pitchFamily="18" charset="0"/>
                          <a:cs typeface="Times New Roman" pitchFamily="18" charset="0"/>
                        </a:rPr>
                        <a:t>блюда</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на</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калорийность</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единиц</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vMerge="1">
                  <a:txBody>
                    <a:bodyPr/>
                    <a:lstStyle/>
                    <a:p>
                      <a:pPr marL="12700" algn="just">
                        <a:lnSpc>
                          <a:spcPct val="115000"/>
                        </a:lnSpc>
                        <a:spcAft>
                          <a:spcPts val="100"/>
                        </a:spcAft>
                      </a:pP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согласно меню раскладки</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54509">
                <a:tc vMerge="1">
                  <a:txBody>
                    <a:bodyPr/>
                    <a:lstStyle/>
                    <a:p>
                      <a:endParaRPr lang="ru-RU"/>
                    </a:p>
                  </a:txBody>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смывы, единиц</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3">
                  <a:txBody>
                    <a:bodyPr/>
                    <a:lstStyle/>
                    <a:p>
                      <a:pPr marL="12700" algn="just">
                        <a:lnSpc>
                          <a:spcPct val="115000"/>
                        </a:lnSpc>
                        <a:spcAft>
                          <a:spcPts val="100"/>
                        </a:spcAft>
                      </a:pPr>
                      <a:r>
                        <a:rPr lang="en-US" sz="1200" dirty="0">
                          <a:effectLst/>
                          <a:latin typeface="Times New Roman" pitchFamily="18" charset="0"/>
                          <a:cs typeface="Times New Roman" pitchFamily="18" charset="0"/>
                        </a:rPr>
                        <a:t>1 </a:t>
                      </a:r>
                      <a:r>
                        <a:rPr lang="en-US" sz="1200" dirty="0" err="1">
                          <a:effectLst/>
                          <a:latin typeface="Times New Roman" pitchFamily="18" charset="0"/>
                          <a:cs typeface="Times New Roman" pitchFamily="18" charset="0"/>
                        </a:rPr>
                        <a:t>раз</a:t>
                      </a:r>
                      <a:r>
                        <a:rPr lang="en-US" sz="1200" dirty="0">
                          <a:effectLst/>
                          <a:latin typeface="Times New Roman" pitchFamily="18" charset="0"/>
                          <a:cs typeface="Times New Roman" pitchFamily="18" charset="0"/>
                        </a:rPr>
                        <a:t> в </a:t>
                      </a:r>
                      <a:r>
                        <a:rPr lang="en-US" sz="1200" dirty="0" err="1">
                          <a:effectLst/>
                          <a:latin typeface="Times New Roman" pitchFamily="18" charset="0"/>
                          <a:cs typeface="Times New Roman" pitchFamily="18" charset="0"/>
                        </a:rPr>
                        <a:t>полугодие</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  10 смывов </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103675">
                <a:tc vMerge="1">
                  <a:txBody>
                    <a:bodyPr/>
                    <a:lstStyle/>
                    <a:p>
                      <a:endParaRPr lang="ru-RU"/>
                    </a:p>
                  </a:txBody>
                  <a:tcPr/>
                </a:tc>
                <a:tc>
                  <a:txBody>
                    <a:bodyPr/>
                    <a:lstStyle/>
                    <a:p>
                      <a:pPr marL="12700" algn="just">
                        <a:lnSpc>
                          <a:spcPct val="115000"/>
                        </a:lnSpc>
                        <a:spcAft>
                          <a:spcPts val="100"/>
                        </a:spcAft>
                      </a:pPr>
                      <a:r>
                        <a:rPr lang="en-US" sz="1200" dirty="0" err="1">
                          <a:effectLst/>
                          <a:latin typeface="Times New Roman" pitchFamily="18" charset="0"/>
                          <a:cs typeface="Times New Roman" pitchFamily="18" charset="0"/>
                        </a:rPr>
                        <a:t>определение</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витамина</a:t>
                      </a:r>
                      <a:r>
                        <a:rPr lang="en-US" sz="1200" dirty="0">
                          <a:effectLst/>
                          <a:latin typeface="Times New Roman" pitchFamily="18" charset="0"/>
                          <a:cs typeface="Times New Roman" pitchFamily="18" charset="0"/>
                        </a:rPr>
                        <a:t> С</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vMerge="1">
                  <a:txBody>
                    <a:bodyPr/>
                    <a:lstStyle/>
                    <a:p>
                      <a:pPr marL="12700" algn="just">
                        <a:lnSpc>
                          <a:spcPct val="115000"/>
                        </a:lnSpc>
                        <a:spcAft>
                          <a:spcPts val="100"/>
                        </a:spcAft>
                      </a:pP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1 проба</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6"/>
                  </a:ext>
                </a:extLst>
              </a:tr>
              <a:tr h="398666">
                <a:tc vMerge="1">
                  <a:txBody>
                    <a:bodyPr/>
                    <a:lstStyle/>
                    <a:p>
                      <a:endParaRPr lang="ru-RU"/>
                    </a:p>
                  </a:txBody>
                  <a:tcPr/>
                </a:tc>
                <a:tc>
                  <a:txBody>
                    <a:bodyPr/>
                    <a:lstStyle/>
                    <a:p>
                      <a:pPr marL="12700" algn="just">
                        <a:lnSpc>
                          <a:spcPct val="115000"/>
                        </a:lnSpc>
                        <a:spcAft>
                          <a:spcPts val="100"/>
                        </a:spcAft>
                      </a:pPr>
                      <a:r>
                        <a:rPr lang="ru-RU" sz="1200" dirty="0">
                          <a:effectLst/>
                          <a:latin typeface="Times New Roman" pitchFamily="18" charset="0"/>
                          <a:cs typeface="Times New Roman" pitchFamily="18" charset="0"/>
                        </a:rPr>
                        <a:t>определение остаточного хлора в 1% растворах хлорсодержащих дезинфицирующих средствах (в сухих препаратах и в растворе)</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vMerge="1">
                  <a:txBody>
                    <a:bodyPr/>
                    <a:lstStyle/>
                    <a:p>
                      <a:pPr marL="12700" algn="just">
                        <a:lnSpc>
                          <a:spcPct val="115000"/>
                        </a:lnSpc>
                        <a:spcAft>
                          <a:spcPts val="100"/>
                        </a:spcAft>
                      </a:pP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1 проба (при наличии)</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47832">
                <a:tc vMerge="1">
                  <a:txBody>
                    <a:bodyPr/>
                    <a:lstStyle/>
                    <a:p>
                      <a:endParaRPr lang="ru-RU"/>
                    </a:p>
                  </a:txBody>
                  <a:tcPr/>
                </a:tc>
                <a:tc>
                  <a:txBody>
                    <a:bodyPr/>
                    <a:lstStyle/>
                    <a:p>
                      <a:pPr marL="12700" algn="just">
                        <a:lnSpc>
                          <a:spcPct val="115000"/>
                        </a:lnSpc>
                        <a:spcAft>
                          <a:spcPts val="100"/>
                        </a:spcAft>
                      </a:pPr>
                      <a:r>
                        <a:rPr lang="ru-RU" sz="1200" dirty="0">
                          <a:effectLst/>
                          <a:latin typeface="Times New Roman" pitchFamily="18" charset="0"/>
                          <a:cs typeface="Times New Roman" pitchFamily="18" charset="0"/>
                        </a:rPr>
                        <a:t>вода питьевая из местных источников водоснабжения (централизованное, колодцы, скважины, каптажи) на бактериологические, санитарно-химические, исследования</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err="1">
                          <a:effectLst/>
                          <a:latin typeface="Times New Roman" pitchFamily="18" charset="0"/>
                          <a:cs typeface="Times New Roman" pitchFamily="18" charset="0"/>
                        </a:rPr>
                        <a:t>один</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раз</a:t>
                      </a:r>
                      <a:r>
                        <a:rPr lang="en-US" sz="1200" dirty="0">
                          <a:effectLst/>
                          <a:latin typeface="Times New Roman" pitchFamily="18" charset="0"/>
                          <a:cs typeface="Times New Roman" pitchFamily="18" charset="0"/>
                        </a:rPr>
                        <a:t> в </a:t>
                      </a:r>
                      <a:r>
                        <a:rPr lang="en-US" sz="1200" dirty="0" err="1">
                          <a:effectLst/>
                          <a:latin typeface="Times New Roman" pitchFamily="18" charset="0"/>
                          <a:cs typeface="Times New Roman" pitchFamily="18" charset="0"/>
                        </a:rPr>
                        <a:t>год</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a:effectLst/>
                          <a:latin typeface="Times New Roman" pitchFamily="18" charset="0"/>
                          <a:cs typeface="Times New Roman" pitchFamily="18" charset="0"/>
                        </a:rPr>
                        <a:t>1 </a:t>
                      </a:r>
                      <a:r>
                        <a:rPr lang="en-US" sz="1200" dirty="0" err="1">
                          <a:effectLst/>
                          <a:latin typeface="Times New Roman" pitchFamily="18" charset="0"/>
                          <a:cs typeface="Times New Roman" pitchFamily="18" charset="0"/>
                        </a:rPr>
                        <a:t>проба</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8"/>
                  </a:ext>
                </a:extLst>
              </a:tr>
              <a:tr h="398666">
                <a:tc>
                  <a:txBody>
                    <a:bodyPr/>
                    <a:lstStyle/>
                    <a:p>
                      <a:pPr marL="12700" algn="just">
                        <a:lnSpc>
                          <a:spcPct val="115000"/>
                        </a:lnSpc>
                        <a:spcAft>
                          <a:spcPts val="100"/>
                        </a:spcAft>
                      </a:pPr>
                      <a:r>
                        <a:rPr lang="ru-RU" sz="1200" dirty="0">
                          <a:solidFill>
                            <a:schemeClr val="tx1"/>
                          </a:solidFill>
                          <a:effectLst/>
                          <a:latin typeface="Times New Roman" pitchFamily="18" charset="0"/>
                          <a:cs typeface="Times New Roman" pitchFamily="18" charset="0"/>
                        </a:rPr>
                        <a:t>приемные комнаты, раздевальные, групповые, спальни, спортивные и музыкальные залы, медицинские кабинеты, помещения для отдыха и сна</a:t>
                      </a:r>
                      <a:endParaRPr lang="ru-RU" sz="1200" dirty="0">
                        <a:solidFill>
                          <a:schemeClr val="tx1"/>
                        </a:solidFill>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2700" algn="just">
                        <a:lnSpc>
                          <a:spcPct val="115000"/>
                        </a:lnSpc>
                        <a:spcAft>
                          <a:spcPts val="100"/>
                        </a:spcAft>
                      </a:pPr>
                      <a:r>
                        <a:rPr lang="en-US" sz="1200" dirty="0" err="1">
                          <a:effectLst/>
                          <a:latin typeface="Times New Roman" pitchFamily="18" charset="0"/>
                          <a:cs typeface="Times New Roman" pitchFamily="18" charset="0"/>
                        </a:rPr>
                        <a:t>температура</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воздуха</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ru-RU" sz="1200" dirty="0">
                          <a:effectLst/>
                          <a:latin typeface="Times New Roman" pitchFamily="18" charset="0"/>
                          <a:cs typeface="Times New Roman" pitchFamily="18" charset="0"/>
                        </a:rPr>
                        <a:t>ежедневно в период отопительного сезона</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a:effectLst/>
                          <a:latin typeface="Times New Roman" pitchFamily="18" charset="0"/>
                          <a:cs typeface="Times New Roman" pitchFamily="18" charset="0"/>
                        </a:rPr>
                        <a:t>1 </a:t>
                      </a:r>
                      <a:r>
                        <a:rPr lang="en-US" sz="1200" dirty="0" err="1">
                          <a:effectLst/>
                          <a:latin typeface="Times New Roman" pitchFamily="18" charset="0"/>
                          <a:cs typeface="Times New Roman" pitchFamily="18" charset="0"/>
                        </a:rPr>
                        <a:t>измерение</a:t>
                      </a:r>
                      <a:r>
                        <a:rPr lang="en-US" sz="1200" dirty="0">
                          <a:effectLst/>
                          <a:latin typeface="Times New Roman" pitchFamily="18" charset="0"/>
                          <a:cs typeface="Times New Roman" pitchFamily="18" charset="0"/>
                        </a:rPr>
                        <a:t> (1 </a:t>
                      </a:r>
                      <a:r>
                        <a:rPr lang="en-US" sz="1200" dirty="0" err="1">
                          <a:effectLst/>
                          <a:latin typeface="Times New Roman" pitchFamily="18" charset="0"/>
                          <a:cs typeface="Times New Roman" pitchFamily="18" charset="0"/>
                        </a:rPr>
                        <a:t>точка</a:t>
                      </a:r>
                      <a:r>
                        <a:rPr lang="en-US" sz="1200" dirty="0">
                          <a:effectLst/>
                          <a:latin typeface="Times New Roman" pitchFamily="18" charset="0"/>
                          <a:cs typeface="Times New Roman" pitchFamily="18" charset="0"/>
                        </a:rPr>
                        <a:t>)</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349501">
                <a:tc>
                  <a:txBody>
                    <a:bodyPr/>
                    <a:lstStyle/>
                    <a:p>
                      <a:pPr marL="12700" algn="just">
                        <a:lnSpc>
                          <a:spcPct val="115000"/>
                        </a:lnSpc>
                        <a:spcAft>
                          <a:spcPts val="100"/>
                        </a:spcAft>
                      </a:pPr>
                      <a:r>
                        <a:rPr lang="en-US" sz="1200" dirty="0" err="1">
                          <a:solidFill>
                            <a:schemeClr val="tx1"/>
                          </a:solidFill>
                          <a:effectLst/>
                          <a:latin typeface="Times New Roman" pitchFamily="18" charset="0"/>
                          <a:cs typeface="Times New Roman" pitchFamily="18" charset="0"/>
                        </a:rPr>
                        <a:t>песочницы</a:t>
                      </a:r>
                      <a:r>
                        <a:rPr lang="en-US" sz="1200" dirty="0">
                          <a:solidFill>
                            <a:schemeClr val="tx1"/>
                          </a:solidFill>
                          <a:effectLst/>
                          <a:latin typeface="Times New Roman" pitchFamily="18" charset="0"/>
                          <a:cs typeface="Times New Roman" pitchFamily="18" charset="0"/>
                        </a:rPr>
                        <a:t> </a:t>
                      </a:r>
                      <a:r>
                        <a:rPr lang="en-US" sz="1200" dirty="0" err="1">
                          <a:solidFill>
                            <a:schemeClr val="tx1"/>
                          </a:solidFill>
                          <a:effectLst/>
                          <a:latin typeface="Times New Roman" pitchFamily="18" charset="0"/>
                          <a:cs typeface="Times New Roman" pitchFamily="18" charset="0"/>
                        </a:rPr>
                        <a:t>объектов</a:t>
                      </a:r>
                      <a:endParaRPr lang="ru-RU" sz="1200" dirty="0">
                        <a:solidFill>
                          <a:schemeClr val="tx1"/>
                        </a:solidFill>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2700" algn="just">
                        <a:lnSpc>
                          <a:spcPct val="115000"/>
                        </a:lnSpc>
                        <a:spcAft>
                          <a:spcPts val="100"/>
                        </a:spcAft>
                      </a:pPr>
                      <a:r>
                        <a:rPr lang="ru-RU" sz="1200">
                          <a:effectLst/>
                          <a:latin typeface="Times New Roman" pitchFamily="18" charset="0"/>
                          <a:cs typeface="Times New Roman" pitchFamily="18" charset="0"/>
                        </a:rPr>
                        <a:t>песок и почва на санитарно-микробиологические и паразитологические исследования (на содержание гельминтов)</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err="1">
                          <a:effectLst/>
                          <a:latin typeface="Times New Roman" pitchFamily="18" charset="0"/>
                          <a:cs typeface="Times New Roman" pitchFamily="18" charset="0"/>
                        </a:rPr>
                        <a:t>один</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раз</a:t>
                      </a:r>
                      <a:r>
                        <a:rPr lang="en-US" sz="1200" dirty="0">
                          <a:effectLst/>
                          <a:latin typeface="Times New Roman" pitchFamily="18" charset="0"/>
                          <a:cs typeface="Times New Roman" pitchFamily="18" charset="0"/>
                        </a:rPr>
                        <a:t> в </a:t>
                      </a:r>
                      <a:r>
                        <a:rPr lang="en-US" sz="1200" dirty="0" err="1">
                          <a:effectLst/>
                          <a:latin typeface="Times New Roman" pitchFamily="18" charset="0"/>
                          <a:cs typeface="Times New Roman" pitchFamily="18" charset="0"/>
                        </a:rPr>
                        <a:t>год</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a:effectLst/>
                          <a:latin typeface="Times New Roman" pitchFamily="18" charset="0"/>
                          <a:cs typeface="Times New Roman" pitchFamily="18" charset="0"/>
                        </a:rPr>
                        <a:t>30% </a:t>
                      </a:r>
                      <a:r>
                        <a:rPr lang="en-US" sz="1200" dirty="0" err="1">
                          <a:effectLst/>
                          <a:latin typeface="Times New Roman" pitchFamily="18" charset="0"/>
                          <a:cs typeface="Times New Roman" pitchFamily="18" charset="0"/>
                        </a:rPr>
                        <a:t>песочниц</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0"/>
                  </a:ext>
                </a:extLst>
              </a:tr>
              <a:tr h="205568">
                <a:tc>
                  <a:txBody>
                    <a:bodyPr/>
                    <a:lstStyle/>
                    <a:p>
                      <a:pPr marL="12700" algn="just">
                        <a:lnSpc>
                          <a:spcPct val="115000"/>
                        </a:lnSpc>
                        <a:spcAft>
                          <a:spcPts val="100"/>
                        </a:spcAft>
                      </a:pPr>
                      <a:r>
                        <a:rPr lang="ru-RU" sz="1200" dirty="0">
                          <a:solidFill>
                            <a:schemeClr val="tx1"/>
                          </a:solidFill>
                          <a:effectLst/>
                          <a:latin typeface="Times New Roman" pitchFamily="18" charset="0"/>
                          <a:cs typeface="Times New Roman" pitchFamily="18" charset="0"/>
                        </a:rPr>
                        <a:t>  компьютерные и мультимедийные классы, кабинеты </a:t>
                      </a:r>
                      <a:endParaRPr lang="ru-RU" sz="1200" dirty="0">
                        <a:solidFill>
                          <a:schemeClr val="tx1"/>
                        </a:solidFill>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2700" algn="just">
                        <a:lnSpc>
                          <a:spcPct val="115000"/>
                        </a:lnSpc>
                        <a:spcAft>
                          <a:spcPts val="100"/>
                        </a:spcAft>
                      </a:pPr>
                      <a:r>
                        <a:rPr lang="ru-RU" sz="1200">
                          <a:effectLst/>
                          <a:latin typeface="Times New Roman" pitchFamily="18" charset="0"/>
                          <a:cs typeface="Times New Roman" pitchFamily="18" charset="0"/>
                        </a:rPr>
                        <a:t>напряженность электростатического</a:t>
                      </a:r>
                    </a:p>
                    <a:p>
                      <a:pPr marL="12700" algn="just">
                        <a:lnSpc>
                          <a:spcPct val="115000"/>
                        </a:lnSpc>
                        <a:spcAft>
                          <a:spcPts val="100"/>
                        </a:spcAft>
                      </a:pPr>
                      <a:r>
                        <a:rPr lang="ru-RU" sz="1200">
                          <a:effectLst/>
                          <a:latin typeface="Times New Roman" pitchFamily="18" charset="0"/>
                          <a:cs typeface="Times New Roman" pitchFamily="18" charset="0"/>
                        </a:rPr>
                        <a:t>поля на рабочих местах</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a:effectLst/>
                          <a:latin typeface="Times New Roman" pitchFamily="18" charset="0"/>
                          <a:cs typeface="Times New Roman" pitchFamily="18" charset="0"/>
                        </a:rPr>
                        <a:t>1 </a:t>
                      </a:r>
                      <a:r>
                        <a:rPr lang="en-US" sz="1200" dirty="0" err="1">
                          <a:effectLst/>
                          <a:latin typeface="Times New Roman" pitchFamily="18" charset="0"/>
                          <a:cs typeface="Times New Roman" pitchFamily="18" charset="0"/>
                        </a:rPr>
                        <a:t>раз</a:t>
                      </a:r>
                      <a:r>
                        <a:rPr lang="en-US" sz="1200" dirty="0">
                          <a:effectLst/>
                          <a:latin typeface="Times New Roman" pitchFamily="18" charset="0"/>
                          <a:cs typeface="Times New Roman" pitchFamily="18" charset="0"/>
                        </a:rPr>
                        <a:t> в 3 </a:t>
                      </a:r>
                      <a:r>
                        <a:rPr lang="en-US" sz="1200" dirty="0" err="1">
                          <a:effectLst/>
                          <a:latin typeface="Times New Roman" pitchFamily="18" charset="0"/>
                          <a:cs typeface="Times New Roman" pitchFamily="18" charset="0"/>
                        </a:rPr>
                        <a:t>года</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err="1">
                          <a:effectLst/>
                          <a:latin typeface="Times New Roman" pitchFamily="18" charset="0"/>
                          <a:cs typeface="Times New Roman" pitchFamily="18" charset="0"/>
                        </a:rPr>
                        <a:t>каждое</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рабочее</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место</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251170">
                <a:tc>
                  <a:txBody>
                    <a:bodyPr/>
                    <a:lstStyle/>
                    <a:p>
                      <a:pPr marL="12700" algn="just">
                        <a:lnSpc>
                          <a:spcPct val="115000"/>
                        </a:lnSpc>
                        <a:spcAft>
                          <a:spcPts val="100"/>
                        </a:spcAft>
                      </a:pPr>
                      <a:r>
                        <a:rPr lang="ru-RU" sz="1200" dirty="0">
                          <a:solidFill>
                            <a:schemeClr val="tx1"/>
                          </a:solidFill>
                          <a:effectLst/>
                          <a:latin typeface="Times New Roman" pitchFamily="18" charset="0"/>
                          <a:cs typeface="Times New Roman" pitchFamily="18" charset="0"/>
                        </a:rPr>
                        <a:t>закрытые плавательные бассейны и ванны</a:t>
                      </a:r>
                      <a:endParaRPr lang="ru-RU" sz="1200" dirty="0">
                        <a:solidFill>
                          <a:schemeClr val="tx1"/>
                        </a:solidFill>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2700" algn="just">
                        <a:lnSpc>
                          <a:spcPct val="115000"/>
                        </a:lnSpc>
                        <a:spcAft>
                          <a:spcPts val="100"/>
                        </a:spcAft>
                      </a:pPr>
                      <a:r>
                        <a:rPr lang="ru-RU" sz="1200" dirty="0">
                          <a:effectLst/>
                          <a:latin typeface="Times New Roman" pitchFamily="18" charset="0"/>
                          <a:cs typeface="Times New Roman" pitchFamily="18" charset="0"/>
                        </a:rPr>
                        <a:t>пробы воды на бактериологические, санитарно-химические, </a:t>
                      </a:r>
                      <a:r>
                        <a:rPr lang="ru-RU" sz="1200" dirty="0" err="1">
                          <a:effectLst/>
                          <a:latin typeface="Times New Roman" pitchFamily="18" charset="0"/>
                          <a:cs typeface="Times New Roman" pitchFamily="18" charset="0"/>
                        </a:rPr>
                        <a:t>паразитологические</a:t>
                      </a:r>
                      <a:r>
                        <a:rPr lang="ru-RU" sz="1200" dirty="0">
                          <a:effectLst/>
                          <a:latin typeface="Times New Roman" pitchFamily="18" charset="0"/>
                          <a:cs typeface="Times New Roman" pitchFamily="18" charset="0"/>
                        </a:rPr>
                        <a:t> исследования</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err="1">
                          <a:effectLst/>
                          <a:latin typeface="Times New Roman" pitchFamily="18" charset="0"/>
                          <a:cs typeface="Times New Roman" pitchFamily="18" charset="0"/>
                        </a:rPr>
                        <a:t>один</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раз</a:t>
                      </a:r>
                      <a:r>
                        <a:rPr lang="en-US" sz="1200" dirty="0">
                          <a:effectLst/>
                          <a:latin typeface="Times New Roman" pitchFamily="18" charset="0"/>
                          <a:cs typeface="Times New Roman" pitchFamily="18" charset="0"/>
                        </a:rPr>
                        <a:t> в </a:t>
                      </a:r>
                      <a:r>
                        <a:rPr lang="en-US" sz="1200" dirty="0" err="1">
                          <a:effectLst/>
                          <a:latin typeface="Times New Roman" pitchFamily="18" charset="0"/>
                          <a:cs typeface="Times New Roman" pitchFamily="18" charset="0"/>
                        </a:rPr>
                        <a:t>полугодия</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ru-RU" sz="1200" dirty="0">
                          <a:effectLst/>
                          <a:latin typeface="Times New Roman" pitchFamily="18" charset="0"/>
                          <a:cs typeface="Times New Roman" pitchFamily="18" charset="0"/>
                        </a:rPr>
                        <a:t>2 пробы (с мелкой и глубокой чаши бассейна)</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2"/>
                  </a:ext>
                </a:extLst>
              </a:tr>
              <a:tr h="300336">
                <a:tc rowSpan="2">
                  <a:txBody>
                    <a:bodyPr/>
                    <a:lstStyle/>
                    <a:p>
                      <a:pPr marL="12700" algn="just">
                        <a:lnSpc>
                          <a:spcPct val="115000"/>
                        </a:lnSpc>
                        <a:spcAft>
                          <a:spcPts val="100"/>
                        </a:spcAft>
                      </a:pPr>
                      <a:r>
                        <a:rPr lang="en-US" sz="1200" dirty="0" err="1">
                          <a:solidFill>
                            <a:schemeClr val="tx1"/>
                          </a:solidFill>
                          <a:effectLst/>
                          <a:latin typeface="Times New Roman" pitchFamily="18" charset="0"/>
                          <a:cs typeface="Times New Roman" pitchFamily="18" charset="0"/>
                        </a:rPr>
                        <a:t>группы</a:t>
                      </a:r>
                      <a:endParaRPr lang="ru-RU" sz="1200" dirty="0">
                        <a:solidFill>
                          <a:schemeClr val="tx1"/>
                        </a:solidFill>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2700" algn="just">
                        <a:lnSpc>
                          <a:spcPct val="115000"/>
                        </a:lnSpc>
                        <a:spcAft>
                          <a:spcPts val="100"/>
                        </a:spcAft>
                      </a:pPr>
                      <a:r>
                        <a:rPr lang="ru-RU" sz="1200">
                          <a:effectLst/>
                          <a:latin typeface="Times New Roman" pitchFamily="18" charset="0"/>
                          <a:cs typeface="Times New Roman" pitchFamily="18" charset="0"/>
                        </a:rPr>
                        <a:t>смывы с внешней среды на БГКП в буфетных и паразитологические показатели в игровых и спальнях</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err="1">
                          <a:effectLst/>
                          <a:latin typeface="Times New Roman" pitchFamily="18" charset="0"/>
                          <a:cs typeface="Times New Roman" pitchFamily="18" charset="0"/>
                        </a:rPr>
                        <a:t>один</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раз</a:t>
                      </a:r>
                      <a:r>
                        <a:rPr lang="en-US" sz="1200" dirty="0">
                          <a:effectLst/>
                          <a:latin typeface="Times New Roman" pitchFamily="18" charset="0"/>
                          <a:cs typeface="Times New Roman" pitchFamily="18" charset="0"/>
                        </a:rPr>
                        <a:t> в </a:t>
                      </a:r>
                      <a:r>
                        <a:rPr lang="en-US" sz="1200" dirty="0" err="1">
                          <a:effectLst/>
                          <a:latin typeface="Times New Roman" pitchFamily="18" charset="0"/>
                          <a:cs typeface="Times New Roman" pitchFamily="18" charset="0"/>
                        </a:rPr>
                        <a:t>полугодия</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a:effectLst/>
                          <a:latin typeface="Times New Roman" pitchFamily="18" charset="0"/>
                          <a:cs typeface="Times New Roman" pitchFamily="18" charset="0"/>
                        </a:rPr>
                        <a:t>5 </a:t>
                      </a:r>
                      <a:r>
                        <a:rPr lang="en-US" sz="1200" dirty="0" err="1">
                          <a:effectLst/>
                          <a:latin typeface="Times New Roman" pitchFamily="18" charset="0"/>
                          <a:cs typeface="Times New Roman" pitchFamily="18" charset="0"/>
                        </a:rPr>
                        <a:t>смывов</a:t>
                      </a:r>
                      <a:r>
                        <a:rPr lang="en-US" sz="1200" dirty="0">
                          <a:effectLst/>
                          <a:latin typeface="Times New Roman" pitchFamily="18" charset="0"/>
                          <a:cs typeface="Times New Roman" pitchFamily="18" charset="0"/>
                        </a:rPr>
                        <a:t> с </a:t>
                      </a:r>
                      <a:r>
                        <a:rPr lang="en-US" sz="1200" dirty="0" err="1">
                          <a:effectLst/>
                          <a:latin typeface="Times New Roman" pitchFamily="18" charset="0"/>
                          <a:cs typeface="Times New Roman" pitchFamily="18" charset="0"/>
                        </a:rPr>
                        <a:t>каждой</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группы</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3"/>
                  </a:ext>
                </a:extLst>
              </a:tr>
              <a:tr h="103675">
                <a:tc vMerge="1">
                  <a:txBody>
                    <a:bodyPr/>
                    <a:lstStyle/>
                    <a:p>
                      <a:endParaRPr lang="ru-RU"/>
                    </a:p>
                  </a:txBody>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уровень искусственной освещенности</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a:effectLst/>
                          <a:latin typeface="Times New Roman" pitchFamily="18" charset="0"/>
                          <a:cs typeface="Times New Roman" pitchFamily="18" charset="0"/>
                        </a:rPr>
                        <a:t>один раз в 3 года</a:t>
                      </a:r>
                      <a:endParaRPr lang="ru-RU" sz="120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2700" algn="just">
                        <a:lnSpc>
                          <a:spcPct val="115000"/>
                        </a:lnSpc>
                        <a:spcAft>
                          <a:spcPts val="100"/>
                        </a:spcAft>
                      </a:pPr>
                      <a:r>
                        <a:rPr lang="en-US" sz="1200" dirty="0">
                          <a:effectLst/>
                          <a:latin typeface="Times New Roman" pitchFamily="18" charset="0"/>
                          <a:cs typeface="Times New Roman" pitchFamily="18" charset="0"/>
                        </a:rPr>
                        <a:t>7 </a:t>
                      </a:r>
                      <a:r>
                        <a:rPr lang="en-US" sz="1200" dirty="0" err="1">
                          <a:effectLst/>
                          <a:latin typeface="Times New Roman" pitchFamily="18" charset="0"/>
                          <a:cs typeface="Times New Roman" pitchFamily="18" charset="0"/>
                        </a:rPr>
                        <a:t>замеров</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4"/>
                  </a:ext>
                </a:extLst>
              </a:tr>
              <a:tr h="749682">
                <a:tc>
                  <a:txBody>
                    <a:bodyPr/>
                    <a:lstStyle/>
                    <a:p>
                      <a:pPr marL="12700" algn="just">
                        <a:lnSpc>
                          <a:spcPct val="115000"/>
                        </a:lnSpc>
                        <a:spcAft>
                          <a:spcPts val="100"/>
                        </a:spcAft>
                      </a:pPr>
                      <a:r>
                        <a:rPr lang="en-US" sz="1200" dirty="0" err="1">
                          <a:solidFill>
                            <a:schemeClr val="tx1"/>
                          </a:solidFill>
                          <a:effectLst/>
                          <a:latin typeface="Times New Roman" pitchFamily="18" charset="0"/>
                          <a:cs typeface="Times New Roman" pitchFamily="18" charset="0"/>
                        </a:rPr>
                        <a:t>Помещения</a:t>
                      </a:r>
                      <a:r>
                        <a:rPr lang="en-US" sz="1200" dirty="0">
                          <a:solidFill>
                            <a:schemeClr val="tx1"/>
                          </a:solidFill>
                          <a:effectLst/>
                          <a:latin typeface="Times New Roman" pitchFamily="18" charset="0"/>
                          <a:cs typeface="Times New Roman" pitchFamily="18" charset="0"/>
                        </a:rPr>
                        <a:t> в </a:t>
                      </a:r>
                      <a:r>
                        <a:rPr lang="en-US" sz="1200" dirty="0" err="1">
                          <a:solidFill>
                            <a:schemeClr val="tx1"/>
                          </a:solidFill>
                          <a:effectLst/>
                          <a:latin typeface="Times New Roman" pitchFamily="18" charset="0"/>
                          <a:cs typeface="Times New Roman" pitchFamily="18" charset="0"/>
                        </a:rPr>
                        <a:t>целом</a:t>
                      </a:r>
                      <a:endParaRPr lang="ru-RU" sz="1200" dirty="0">
                        <a:solidFill>
                          <a:schemeClr val="tx1"/>
                        </a:solidFill>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2700" algn="just">
                        <a:lnSpc>
                          <a:spcPct val="115000"/>
                        </a:lnSpc>
                        <a:spcAft>
                          <a:spcPts val="100"/>
                        </a:spcAft>
                      </a:pPr>
                      <a:r>
                        <a:rPr lang="ru-RU" sz="1200" dirty="0">
                          <a:effectLst/>
                          <a:latin typeface="Times New Roman" pitchFamily="18" charset="0"/>
                          <a:cs typeface="Times New Roman" pitchFamily="18" charset="0"/>
                        </a:rPr>
                        <a:t>кратность воздухообмена приточно-вытяжной вентиляции с искусственным побуждением, естественной вентиляции</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2">
                  <a:txBody>
                    <a:bodyPr/>
                    <a:lstStyle/>
                    <a:p>
                      <a:pPr marL="12700" algn="just">
                        <a:lnSpc>
                          <a:spcPct val="115000"/>
                        </a:lnSpc>
                        <a:spcAft>
                          <a:spcPts val="100"/>
                        </a:spcAft>
                      </a:pPr>
                      <a:r>
                        <a:rPr lang="ru-RU" sz="1200" dirty="0">
                          <a:effectLst/>
                          <a:latin typeface="Times New Roman" pitchFamily="18" charset="0"/>
                          <a:cs typeface="Times New Roman" pitchFamily="18" charset="0"/>
                        </a:rPr>
                        <a:t>1) системы местной вытяжной и местной приточной вентиляции – 1 раз в год;</a:t>
                      </a:r>
                    </a:p>
                    <a:p>
                      <a:pPr marL="12700" algn="just">
                        <a:lnSpc>
                          <a:spcPct val="115000"/>
                        </a:lnSpc>
                        <a:spcAft>
                          <a:spcPts val="100"/>
                        </a:spcAft>
                      </a:pPr>
                      <a:r>
                        <a:rPr lang="ru-RU" sz="1200" dirty="0">
                          <a:effectLst/>
                          <a:latin typeface="Times New Roman" pitchFamily="18" charset="0"/>
                          <a:cs typeface="Times New Roman" pitchFamily="18" charset="0"/>
                        </a:rPr>
                        <a:t>2) системы </a:t>
                      </a:r>
                      <a:r>
                        <a:rPr lang="ru-RU" sz="1200" dirty="0" err="1">
                          <a:effectLst/>
                          <a:latin typeface="Times New Roman" pitchFamily="18" charset="0"/>
                          <a:cs typeface="Times New Roman" pitchFamily="18" charset="0"/>
                        </a:rPr>
                        <a:t>общеобменной</a:t>
                      </a:r>
                      <a:r>
                        <a:rPr lang="ru-RU" sz="1200" dirty="0">
                          <a:effectLst/>
                          <a:latin typeface="Times New Roman" pitchFamily="18" charset="0"/>
                          <a:cs typeface="Times New Roman" pitchFamily="18" charset="0"/>
                        </a:rPr>
                        <a:t> механической и естественной вентиляции – 1 раз в 3 года</a:t>
                      </a: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12700" algn="just">
                        <a:lnSpc>
                          <a:spcPct val="115000"/>
                        </a:lnSpc>
                        <a:spcAft>
                          <a:spcPts val="100"/>
                        </a:spcAft>
                      </a:pP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52840">
                <a:tc>
                  <a:txBody>
                    <a:bodyPr/>
                    <a:lstStyle/>
                    <a:p>
                      <a:pPr marL="12700" algn="just">
                        <a:lnSpc>
                          <a:spcPct val="115000"/>
                        </a:lnSpc>
                        <a:spcAft>
                          <a:spcPts val="100"/>
                        </a:spcAft>
                      </a:pPr>
                      <a:r>
                        <a:rPr lang="en-US" sz="1200" dirty="0">
                          <a:solidFill>
                            <a:schemeClr val="tx1"/>
                          </a:solidFill>
                          <a:effectLst/>
                          <a:latin typeface="Times New Roman" pitchFamily="18" charset="0"/>
                          <a:cs typeface="Times New Roman" pitchFamily="18" charset="0"/>
                        </a:rPr>
                        <a:t>  </a:t>
                      </a:r>
                      <a:r>
                        <a:rPr lang="en-US" sz="1200" dirty="0" err="1">
                          <a:solidFill>
                            <a:schemeClr val="tx1"/>
                          </a:solidFill>
                          <a:effectLst/>
                          <a:latin typeface="Times New Roman" pitchFamily="18" charset="0"/>
                          <a:cs typeface="Times New Roman" pitchFamily="18" charset="0"/>
                        </a:rPr>
                        <a:t>обязательные</a:t>
                      </a:r>
                      <a:r>
                        <a:rPr lang="en-US" sz="1200" dirty="0">
                          <a:solidFill>
                            <a:schemeClr val="tx1"/>
                          </a:solidFill>
                          <a:effectLst/>
                          <a:latin typeface="Times New Roman" pitchFamily="18" charset="0"/>
                          <a:cs typeface="Times New Roman" pitchFamily="18" charset="0"/>
                        </a:rPr>
                        <a:t> </a:t>
                      </a:r>
                      <a:r>
                        <a:rPr lang="en-US" sz="1200" dirty="0" err="1">
                          <a:solidFill>
                            <a:schemeClr val="tx1"/>
                          </a:solidFill>
                          <a:effectLst/>
                          <a:latin typeface="Times New Roman" pitchFamily="18" charset="0"/>
                          <a:cs typeface="Times New Roman" pitchFamily="18" charset="0"/>
                        </a:rPr>
                        <a:t>медицинские</a:t>
                      </a:r>
                      <a:r>
                        <a:rPr lang="en-US" sz="1200" dirty="0">
                          <a:solidFill>
                            <a:schemeClr val="tx1"/>
                          </a:solidFill>
                          <a:effectLst/>
                          <a:latin typeface="Times New Roman" pitchFamily="18" charset="0"/>
                          <a:cs typeface="Times New Roman" pitchFamily="18" charset="0"/>
                        </a:rPr>
                        <a:t> </a:t>
                      </a:r>
                      <a:r>
                        <a:rPr lang="en-US" sz="1200" dirty="0" err="1">
                          <a:solidFill>
                            <a:schemeClr val="tx1"/>
                          </a:solidFill>
                          <a:effectLst/>
                          <a:latin typeface="Times New Roman" pitchFamily="18" charset="0"/>
                          <a:cs typeface="Times New Roman" pitchFamily="18" charset="0"/>
                        </a:rPr>
                        <a:t>осмотры</a:t>
                      </a:r>
                      <a:r>
                        <a:rPr lang="en-US" sz="1200" dirty="0">
                          <a:solidFill>
                            <a:schemeClr val="tx1"/>
                          </a:solidFill>
                          <a:effectLst/>
                          <a:latin typeface="Times New Roman" pitchFamily="18" charset="0"/>
                          <a:cs typeface="Times New Roman" pitchFamily="18" charset="0"/>
                        </a:rPr>
                        <a:t> </a:t>
                      </a:r>
                      <a:endParaRPr lang="ru-RU" sz="1200" dirty="0">
                        <a:solidFill>
                          <a:schemeClr val="tx1"/>
                        </a:solidFill>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12700" algn="just">
                        <a:lnSpc>
                          <a:spcPct val="115000"/>
                        </a:lnSpc>
                        <a:spcAft>
                          <a:spcPts val="100"/>
                        </a:spcAft>
                      </a:pP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полнота</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обследований</a:t>
                      </a:r>
                      <a:r>
                        <a:rPr lang="en-US" sz="1200" dirty="0">
                          <a:effectLst/>
                          <a:latin typeface="Times New Roman" pitchFamily="18" charset="0"/>
                          <a:cs typeface="Times New Roman" pitchFamily="18" charset="0"/>
                        </a:rPr>
                        <a:t>, </a:t>
                      </a:r>
                      <a:r>
                        <a:rPr lang="en-US" sz="1200" dirty="0" err="1">
                          <a:effectLst/>
                          <a:latin typeface="Times New Roman" pitchFamily="18" charset="0"/>
                          <a:cs typeface="Times New Roman" pitchFamily="18" charset="0"/>
                        </a:rPr>
                        <a:t>своевременность</a:t>
                      </a:r>
                      <a:r>
                        <a:rPr lang="en-US" sz="1200" dirty="0">
                          <a:effectLst/>
                          <a:latin typeface="Times New Roman" pitchFamily="18" charset="0"/>
                          <a:cs typeface="Times New Roman" pitchFamily="18" charset="0"/>
                        </a:rPr>
                        <a:t> </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2">
                  <a:txBody>
                    <a:bodyPr/>
                    <a:lstStyle/>
                    <a:p>
                      <a:pPr marL="12700" algn="just">
                        <a:lnSpc>
                          <a:spcPct val="115000"/>
                        </a:lnSpc>
                        <a:spcAft>
                          <a:spcPts val="100"/>
                        </a:spcAft>
                      </a:pPr>
                      <a:r>
                        <a:rPr lang="en-US" sz="1200" dirty="0">
                          <a:effectLst/>
                          <a:latin typeface="Times New Roman" pitchFamily="18" charset="0"/>
                          <a:cs typeface="Times New Roman" pitchFamily="18" charset="0"/>
                        </a:rPr>
                        <a:t>1 </a:t>
                      </a:r>
                      <a:r>
                        <a:rPr lang="en-US" sz="1200" dirty="0" err="1">
                          <a:effectLst/>
                          <a:latin typeface="Times New Roman" pitchFamily="18" charset="0"/>
                          <a:cs typeface="Times New Roman" pitchFamily="18" charset="0"/>
                        </a:rPr>
                        <a:t>раз</a:t>
                      </a:r>
                      <a:r>
                        <a:rPr lang="en-US" sz="1200" dirty="0">
                          <a:effectLst/>
                          <a:latin typeface="Times New Roman" pitchFamily="18" charset="0"/>
                          <a:cs typeface="Times New Roman" pitchFamily="18" charset="0"/>
                        </a:rPr>
                        <a:t> в </a:t>
                      </a:r>
                      <a:r>
                        <a:rPr lang="en-US" sz="1200" dirty="0" err="1">
                          <a:effectLst/>
                          <a:latin typeface="Times New Roman" pitchFamily="18" charset="0"/>
                          <a:cs typeface="Times New Roman" pitchFamily="18" charset="0"/>
                        </a:rPr>
                        <a:t>полгода</a:t>
                      </a: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12700" algn="just">
                        <a:lnSpc>
                          <a:spcPct val="115000"/>
                        </a:lnSpc>
                        <a:spcAft>
                          <a:spcPts val="100"/>
                        </a:spcAft>
                      </a:pPr>
                      <a:endParaRPr lang="ru-RU" sz="1200" dirty="0">
                        <a:effectLst/>
                        <a:latin typeface="Times New Roman" pitchFamily="18" charset="0"/>
                        <a:ea typeface="Times New Roman"/>
                        <a:cs typeface="Times New Roman" pitchFamily="18" charset="0"/>
                      </a:endParaRPr>
                    </a:p>
                  </a:txBody>
                  <a:tcPr marL="2672" marR="2672" marT="2672" marB="2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1527672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884" y="332656"/>
            <a:ext cx="11925299" cy="58477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sz="1600" b="1" dirty="0">
                <a:solidFill>
                  <a:srgbClr val="002060"/>
                </a:solidFill>
                <a:latin typeface="Times New Roman" pitchFamily="18" charset="0"/>
                <a:ea typeface="Times New Roman" pitchFamily="18" charset="0"/>
                <a:cs typeface="Times New Roman" pitchFamily="18" charset="0"/>
              </a:rPr>
              <a:t>Обязательные медицинские осмотры, объем лабораторных и функциональных исследований проводятся в соответствии и с п</a:t>
            </a:r>
            <a:r>
              <a:rPr lang="ru-RU" sz="1600" b="1" dirty="0">
                <a:solidFill>
                  <a:srgbClr val="002060"/>
                </a:solidFill>
                <a:latin typeface="Times New Roman" pitchFamily="18" charset="0"/>
                <a:cs typeface="Times New Roman" pitchFamily="18" charset="0"/>
              </a:rPr>
              <a:t>риказом и.о. Министра здравоохранения Республики Казахстан от 15 октября 2020 года № ҚР ДСМ-131/2020.</a:t>
            </a:r>
          </a:p>
        </p:txBody>
      </p:sp>
      <p:graphicFrame>
        <p:nvGraphicFramePr>
          <p:cNvPr id="4" name="Таблица 3"/>
          <p:cNvGraphicFramePr>
            <a:graphicFrameLocks noGrp="1"/>
          </p:cNvGraphicFramePr>
          <p:nvPr>
            <p:extLst>
              <p:ext uri="{D42A27DB-BD31-4B8C-83A1-F6EECF244321}">
                <p14:modId xmlns:p14="http://schemas.microsoft.com/office/powerpoint/2010/main" val="3638448450"/>
              </p:ext>
            </p:extLst>
          </p:nvPr>
        </p:nvGraphicFramePr>
        <p:xfrm>
          <a:off x="183828" y="1222782"/>
          <a:ext cx="11925301" cy="3703921"/>
        </p:xfrm>
        <a:graphic>
          <a:graphicData uri="http://schemas.openxmlformats.org/drawingml/2006/table">
            <a:tbl>
              <a:tblPr firstRow="1" firstCol="1" bandRow="1">
                <a:tableStyleId>{5C22544A-7EE6-4342-B048-85BDC9FD1C3A}</a:tableStyleId>
              </a:tblPr>
              <a:tblGrid>
                <a:gridCol w="3057527">
                  <a:extLst>
                    <a:ext uri="{9D8B030D-6E8A-4147-A177-3AD203B41FA5}">
                      <a16:colId xmlns:a16="http://schemas.microsoft.com/office/drawing/2014/main" val="20000"/>
                    </a:ext>
                  </a:extLst>
                </a:gridCol>
                <a:gridCol w="3981451">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gridCol w="2076448">
                  <a:extLst>
                    <a:ext uri="{9D8B030D-6E8A-4147-A177-3AD203B41FA5}">
                      <a16:colId xmlns:a16="http://schemas.microsoft.com/office/drawing/2014/main" val="20003"/>
                    </a:ext>
                  </a:extLst>
                </a:gridCol>
              </a:tblGrid>
              <a:tr h="660688">
                <a:tc rowSpan="2">
                  <a:txBody>
                    <a:bodyPr/>
                    <a:lstStyle/>
                    <a:p>
                      <a:pPr marL="12700" algn="ctr">
                        <a:lnSpc>
                          <a:spcPct val="115000"/>
                        </a:lnSpc>
                        <a:spcAft>
                          <a:spcPts val="100"/>
                        </a:spcAft>
                      </a:pPr>
                      <a:r>
                        <a:rPr lang="ru-RU" sz="1400" dirty="0">
                          <a:solidFill>
                            <a:srgbClr val="002060"/>
                          </a:solidFill>
                          <a:effectLst/>
                          <a:latin typeface="Times New Roman" pitchFamily="18" charset="0"/>
                          <a:cs typeface="Times New Roman" pitchFamily="18" charset="0"/>
                        </a:rPr>
                        <a:t>Целевые группы лиц, подлежащих обязательным медицинским осмотрам</a:t>
                      </a:r>
                      <a:endParaRPr lang="ru-RU" sz="1400" dirty="0">
                        <a:solidFill>
                          <a:srgbClr val="002060"/>
                        </a:solidFill>
                        <a:effectLst/>
                        <a:latin typeface="Times New Roman" pitchFamily="18" charset="0"/>
                        <a:ea typeface="Times New Roman"/>
                        <a:cs typeface="Times New Roman" pitchFamily="18" charset="0"/>
                      </a:endParaRPr>
                    </a:p>
                  </a:txBody>
                  <a:tcPr marL="5715" marR="5715" marT="4286" marB="42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2700" algn="ctr">
                        <a:lnSpc>
                          <a:spcPct val="115000"/>
                        </a:lnSpc>
                        <a:spcAft>
                          <a:spcPts val="100"/>
                        </a:spcAft>
                      </a:pPr>
                      <a:r>
                        <a:rPr lang="ru-RU" sz="1400" b="1" dirty="0">
                          <a:solidFill>
                            <a:srgbClr val="002060"/>
                          </a:solidFill>
                          <a:effectLst/>
                          <a:latin typeface="Times New Roman" pitchFamily="18" charset="0"/>
                          <a:cs typeface="Times New Roman" pitchFamily="18" charset="0"/>
                        </a:rPr>
                        <a:t>Предварительные медицинские осмотры  </a:t>
                      </a:r>
                    </a:p>
                    <a:p>
                      <a:pPr marL="12700" algn="ctr">
                        <a:lnSpc>
                          <a:spcPct val="115000"/>
                        </a:lnSpc>
                        <a:spcAft>
                          <a:spcPts val="100"/>
                        </a:spcAft>
                      </a:pPr>
                      <a:r>
                        <a:rPr lang="ru-RU" sz="1400" i="1" dirty="0">
                          <a:solidFill>
                            <a:srgbClr val="002060"/>
                          </a:solidFill>
                          <a:effectLst/>
                          <a:latin typeface="Times New Roman" pitchFamily="18" charset="0"/>
                          <a:cs typeface="Times New Roman" pitchFamily="18" charset="0"/>
                        </a:rPr>
                        <a:t>(при поступлении на работу или учебу</a:t>
                      </a:r>
                      <a:r>
                        <a:rPr lang="ru-RU" sz="1400" dirty="0">
                          <a:solidFill>
                            <a:srgbClr val="002060"/>
                          </a:solidFill>
                          <a:effectLst/>
                          <a:latin typeface="Times New Roman" pitchFamily="18" charset="0"/>
                          <a:cs typeface="Times New Roman" pitchFamily="18" charset="0"/>
                        </a:rPr>
                        <a:t>)</a:t>
                      </a:r>
                      <a:endParaRPr lang="ru-RU" sz="1400" dirty="0">
                        <a:solidFill>
                          <a:srgbClr val="002060"/>
                        </a:solidFill>
                        <a:effectLst/>
                        <a:latin typeface="Times New Roman" pitchFamily="18" charset="0"/>
                        <a:ea typeface="Times New Roman"/>
                        <a:cs typeface="Times New Roman" pitchFamily="18" charset="0"/>
                      </a:endParaRPr>
                    </a:p>
                  </a:txBody>
                  <a:tcPr marL="5715" marR="5715" marT="4286" marB="42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marL="12700" algn="ctr">
                        <a:lnSpc>
                          <a:spcPct val="115000"/>
                        </a:lnSpc>
                        <a:spcAft>
                          <a:spcPts val="100"/>
                        </a:spcAft>
                      </a:pPr>
                      <a:r>
                        <a:rPr lang="en-US" sz="1400" b="1" dirty="0" err="1">
                          <a:solidFill>
                            <a:srgbClr val="002060"/>
                          </a:solidFill>
                          <a:effectLst/>
                          <a:latin typeface="Times New Roman" pitchFamily="18" charset="0"/>
                          <a:cs typeface="Times New Roman" pitchFamily="18" charset="0"/>
                        </a:rPr>
                        <a:t>Периодические</a:t>
                      </a:r>
                      <a:r>
                        <a:rPr lang="ru-RU" sz="1400" b="1" dirty="0">
                          <a:solidFill>
                            <a:srgbClr val="002060"/>
                          </a:solidFill>
                          <a:effectLst/>
                          <a:latin typeface="Times New Roman" pitchFamily="18" charset="0"/>
                          <a:cs typeface="Times New Roman" pitchFamily="18" charset="0"/>
                        </a:rPr>
                        <a:t>  </a:t>
                      </a:r>
                      <a:r>
                        <a:rPr lang="en-US" sz="1400" b="1" dirty="0" err="1">
                          <a:solidFill>
                            <a:srgbClr val="002060"/>
                          </a:solidFill>
                          <a:effectLst/>
                          <a:latin typeface="Times New Roman" pitchFamily="18" charset="0"/>
                          <a:cs typeface="Times New Roman" pitchFamily="18" charset="0"/>
                        </a:rPr>
                        <a:t>медицинские</a:t>
                      </a:r>
                      <a:r>
                        <a:rPr lang="ru-RU" sz="1400" b="1" dirty="0">
                          <a:solidFill>
                            <a:srgbClr val="002060"/>
                          </a:solidFill>
                          <a:effectLst/>
                          <a:latin typeface="Times New Roman" pitchFamily="18" charset="0"/>
                          <a:cs typeface="Times New Roman" pitchFamily="18" charset="0"/>
                        </a:rPr>
                        <a:t> </a:t>
                      </a:r>
                      <a:r>
                        <a:rPr lang="en-US" sz="1400" b="1" dirty="0" err="1">
                          <a:solidFill>
                            <a:srgbClr val="002060"/>
                          </a:solidFill>
                          <a:effectLst/>
                          <a:latin typeface="Times New Roman" pitchFamily="18" charset="0"/>
                          <a:cs typeface="Times New Roman" pitchFamily="18" charset="0"/>
                        </a:rPr>
                        <a:t>осмотры</a:t>
                      </a:r>
                      <a:endParaRPr lang="ru-RU" sz="1400" b="1" dirty="0">
                        <a:solidFill>
                          <a:srgbClr val="002060"/>
                        </a:solidFill>
                        <a:effectLst/>
                        <a:latin typeface="Times New Roman" pitchFamily="18" charset="0"/>
                        <a:ea typeface="Times New Roman"/>
                        <a:cs typeface="Times New Roman" pitchFamily="18" charset="0"/>
                      </a:endParaRPr>
                    </a:p>
                  </a:txBody>
                  <a:tcPr marL="5715" marR="5715" marT="4286" marB="42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tc>
                <a:extLst>
                  <a:ext uri="{0D108BD9-81ED-4DB2-BD59-A6C34878D82A}">
                    <a16:rowId xmlns:a16="http://schemas.microsoft.com/office/drawing/2014/main" val="10000"/>
                  </a:ext>
                </a:extLst>
              </a:tr>
              <a:tr h="629439">
                <a:tc vMerge="1">
                  <a:txBody>
                    <a:bodyPr/>
                    <a:lstStyle/>
                    <a:p>
                      <a:endParaRPr lang="ru-RU"/>
                    </a:p>
                  </a:txBody>
                  <a:tcPr/>
                </a:tc>
                <a:tc>
                  <a:txBody>
                    <a:bodyPr/>
                    <a:lstStyle/>
                    <a:p>
                      <a:pPr marL="12700" algn="ctr">
                        <a:lnSpc>
                          <a:spcPct val="115000"/>
                        </a:lnSpc>
                        <a:spcAft>
                          <a:spcPts val="100"/>
                        </a:spcAft>
                      </a:pPr>
                      <a:r>
                        <a:rPr lang="en-US" sz="1400" b="1" dirty="0" err="1">
                          <a:solidFill>
                            <a:srgbClr val="002060"/>
                          </a:solidFill>
                          <a:effectLst/>
                          <a:latin typeface="Times New Roman" pitchFamily="18" charset="0"/>
                          <a:cs typeface="Times New Roman" pitchFamily="18" charset="0"/>
                        </a:rPr>
                        <a:t>Лабораторные</a:t>
                      </a:r>
                      <a:r>
                        <a:rPr lang="en-US" sz="1400" b="1" dirty="0">
                          <a:solidFill>
                            <a:srgbClr val="002060"/>
                          </a:solidFill>
                          <a:effectLst/>
                          <a:latin typeface="Times New Roman" pitchFamily="18" charset="0"/>
                          <a:cs typeface="Times New Roman" pitchFamily="18" charset="0"/>
                        </a:rPr>
                        <a:t> </a:t>
                      </a:r>
                      <a:r>
                        <a:rPr lang="ru-RU" sz="1400" b="1" dirty="0">
                          <a:solidFill>
                            <a:srgbClr val="002060"/>
                          </a:solidFill>
                          <a:effectLst/>
                          <a:latin typeface="Times New Roman" pitchFamily="18" charset="0"/>
                          <a:cs typeface="Times New Roman" pitchFamily="18" charset="0"/>
                        </a:rPr>
                        <a:t> </a:t>
                      </a:r>
                      <a:r>
                        <a:rPr lang="en-US" sz="1400" b="1" dirty="0">
                          <a:solidFill>
                            <a:srgbClr val="002060"/>
                          </a:solidFill>
                          <a:effectLst/>
                          <a:latin typeface="Times New Roman" pitchFamily="18" charset="0"/>
                          <a:cs typeface="Times New Roman" pitchFamily="18" charset="0"/>
                        </a:rPr>
                        <a:t>и</a:t>
                      </a:r>
                      <a:r>
                        <a:rPr lang="ru-RU" sz="1400" b="1" dirty="0">
                          <a:solidFill>
                            <a:srgbClr val="002060"/>
                          </a:solidFill>
                          <a:effectLst/>
                          <a:latin typeface="Times New Roman" pitchFamily="18" charset="0"/>
                          <a:cs typeface="Times New Roman" pitchFamily="18" charset="0"/>
                        </a:rPr>
                        <a:t> </a:t>
                      </a:r>
                      <a:r>
                        <a:rPr lang="en-US" sz="1400" b="1" dirty="0">
                          <a:solidFill>
                            <a:srgbClr val="002060"/>
                          </a:solidFill>
                          <a:effectLst/>
                          <a:latin typeface="Times New Roman" pitchFamily="18" charset="0"/>
                          <a:cs typeface="Times New Roman" pitchFamily="18" charset="0"/>
                        </a:rPr>
                        <a:t> </a:t>
                      </a:r>
                      <a:r>
                        <a:rPr lang="en-US" sz="1400" b="1" dirty="0" err="1">
                          <a:solidFill>
                            <a:srgbClr val="002060"/>
                          </a:solidFill>
                          <a:effectLst/>
                          <a:latin typeface="Times New Roman" pitchFamily="18" charset="0"/>
                          <a:cs typeface="Times New Roman" pitchFamily="18" charset="0"/>
                        </a:rPr>
                        <a:t>функциональные</a:t>
                      </a:r>
                      <a:r>
                        <a:rPr lang="ru-RU" sz="1400" b="1" dirty="0">
                          <a:solidFill>
                            <a:srgbClr val="002060"/>
                          </a:solidFill>
                          <a:effectLst/>
                          <a:latin typeface="Times New Roman" pitchFamily="18" charset="0"/>
                          <a:cs typeface="Times New Roman" pitchFamily="18" charset="0"/>
                        </a:rPr>
                        <a:t> </a:t>
                      </a:r>
                      <a:r>
                        <a:rPr lang="en-US" sz="1400" b="1" dirty="0" err="1">
                          <a:solidFill>
                            <a:srgbClr val="002060"/>
                          </a:solidFill>
                          <a:effectLst/>
                          <a:latin typeface="Times New Roman" pitchFamily="18" charset="0"/>
                          <a:cs typeface="Times New Roman" pitchFamily="18" charset="0"/>
                        </a:rPr>
                        <a:t>исследования</a:t>
                      </a:r>
                      <a:endParaRPr lang="ru-RU" sz="1400" b="1" dirty="0">
                        <a:solidFill>
                          <a:srgbClr val="002060"/>
                        </a:solidFill>
                        <a:effectLst/>
                        <a:latin typeface="Times New Roman" pitchFamily="18" charset="0"/>
                        <a:ea typeface="Times New Roman"/>
                        <a:cs typeface="Times New Roman" pitchFamily="18" charset="0"/>
                      </a:endParaRPr>
                    </a:p>
                  </a:txBody>
                  <a:tcPr marL="5715" marR="5715" marT="4286" marB="42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100"/>
                        </a:spcAft>
                      </a:pPr>
                      <a:r>
                        <a:rPr lang="en-US" sz="1400" b="1" dirty="0" err="1">
                          <a:solidFill>
                            <a:srgbClr val="002060"/>
                          </a:solidFill>
                          <a:effectLst/>
                          <a:latin typeface="Times New Roman" pitchFamily="18" charset="0"/>
                          <a:cs typeface="Times New Roman" pitchFamily="18" charset="0"/>
                        </a:rPr>
                        <a:t>Лабораторные</a:t>
                      </a:r>
                      <a:r>
                        <a:rPr lang="en-US" sz="1400" b="1" dirty="0">
                          <a:solidFill>
                            <a:srgbClr val="002060"/>
                          </a:solidFill>
                          <a:effectLst/>
                          <a:latin typeface="Times New Roman" pitchFamily="18" charset="0"/>
                          <a:cs typeface="Times New Roman" pitchFamily="18" charset="0"/>
                        </a:rPr>
                        <a:t> и </a:t>
                      </a:r>
                      <a:r>
                        <a:rPr lang="en-US" sz="1400" b="1" dirty="0" err="1">
                          <a:solidFill>
                            <a:srgbClr val="002060"/>
                          </a:solidFill>
                          <a:effectLst/>
                          <a:latin typeface="Times New Roman" pitchFamily="18" charset="0"/>
                          <a:cs typeface="Times New Roman" pitchFamily="18" charset="0"/>
                        </a:rPr>
                        <a:t>функциональные</a:t>
                      </a:r>
                      <a:r>
                        <a:rPr lang="kk-KZ" sz="1400" b="1" dirty="0">
                          <a:solidFill>
                            <a:srgbClr val="002060"/>
                          </a:solidFill>
                          <a:effectLst/>
                          <a:latin typeface="Times New Roman" pitchFamily="18" charset="0"/>
                          <a:cs typeface="Times New Roman" pitchFamily="18" charset="0"/>
                        </a:rPr>
                        <a:t> </a:t>
                      </a:r>
                      <a:r>
                        <a:rPr lang="en-US" sz="1400" b="1" dirty="0" err="1">
                          <a:solidFill>
                            <a:srgbClr val="002060"/>
                          </a:solidFill>
                          <a:effectLst/>
                          <a:latin typeface="Times New Roman" pitchFamily="18" charset="0"/>
                          <a:cs typeface="Times New Roman" pitchFamily="18" charset="0"/>
                        </a:rPr>
                        <a:t>исследования</a:t>
                      </a:r>
                      <a:endParaRPr lang="ru-RU" sz="1400" b="1" dirty="0">
                        <a:solidFill>
                          <a:srgbClr val="002060"/>
                        </a:solidFill>
                        <a:effectLst/>
                        <a:latin typeface="Times New Roman" pitchFamily="18" charset="0"/>
                        <a:ea typeface="Times New Roman"/>
                        <a:cs typeface="Times New Roman" pitchFamily="18" charset="0"/>
                      </a:endParaRPr>
                    </a:p>
                  </a:txBody>
                  <a:tcPr marL="5715" marR="5715" marT="4286" marB="42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100"/>
                        </a:spcAft>
                      </a:pPr>
                      <a:r>
                        <a:rPr lang="en-US" sz="1400" b="1" dirty="0" err="1">
                          <a:solidFill>
                            <a:srgbClr val="002060"/>
                          </a:solidFill>
                          <a:effectLst/>
                          <a:latin typeface="Times New Roman" pitchFamily="18" charset="0"/>
                          <a:cs typeface="Times New Roman" pitchFamily="18" charset="0"/>
                        </a:rPr>
                        <a:t>Периодичность</a:t>
                      </a:r>
                      <a:r>
                        <a:rPr lang="kk-KZ" sz="1400" b="1" dirty="0">
                          <a:solidFill>
                            <a:srgbClr val="002060"/>
                          </a:solidFill>
                          <a:effectLst/>
                          <a:latin typeface="Times New Roman" pitchFamily="18" charset="0"/>
                          <a:cs typeface="Times New Roman" pitchFamily="18" charset="0"/>
                        </a:rPr>
                        <a:t> </a:t>
                      </a:r>
                      <a:r>
                        <a:rPr lang="en-US" sz="1400" b="1" dirty="0" err="1">
                          <a:solidFill>
                            <a:srgbClr val="002060"/>
                          </a:solidFill>
                          <a:effectLst/>
                          <a:latin typeface="Times New Roman" pitchFamily="18" charset="0"/>
                          <a:cs typeface="Times New Roman" pitchFamily="18" charset="0"/>
                        </a:rPr>
                        <a:t>осмотров</a:t>
                      </a:r>
                      <a:endParaRPr lang="ru-RU" sz="1400" b="1" dirty="0">
                        <a:solidFill>
                          <a:srgbClr val="002060"/>
                        </a:solidFill>
                        <a:effectLst/>
                        <a:latin typeface="Times New Roman" pitchFamily="18" charset="0"/>
                        <a:ea typeface="Times New Roman"/>
                        <a:cs typeface="Times New Roman" pitchFamily="18" charset="0"/>
                      </a:endParaRPr>
                    </a:p>
                  </a:txBody>
                  <a:tcPr marL="5715" marR="5715" marT="4286" marB="42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5727">
                <a:tc rowSpan="2">
                  <a:txBody>
                    <a:bodyPr/>
                    <a:lstStyle/>
                    <a:p>
                      <a:pPr marL="12700" algn="ctr">
                        <a:lnSpc>
                          <a:spcPct val="115000"/>
                        </a:lnSpc>
                        <a:spcAft>
                          <a:spcPts val="100"/>
                        </a:spcAft>
                      </a:pPr>
                      <a:r>
                        <a:rPr lang="ru-RU" sz="1400" b="1" dirty="0">
                          <a:solidFill>
                            <a:srgbClr val="002060"/>
                          </a:solidFill>
                          <a:effectLst/>
                          <a:latin typeface="Times New Roman" pitchFamily="18" charset="0"/>
                          <a:ea typeface="+mn-ea"/>
                          <a:cs typeface="Times New Roman" pitchFamily="18" charset="0"/>
                        </a:rPr>
                        <a:t>Работники дошкольных организаций, школ-интернатов, детских санаторных круглогодичных оздоровительных организаций, детских домов, работники домов семейного типа</a:t>
                      </a:r>
                    </a:p>
                  </a:txBody>
                  <a:tcPr marL="12700" marR="12700"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2700" algn="ctr">
                        <a:lnSpc>
                          <a:spcPct val="115000"/>
                        </a:lnSpc>
                        <a:spcAft>
                          <a:spcPts val="100"/>
                        </a:spcAft>
                      </a:pPr>
                      <a:r>
                        <a:rPr lang="en-US" sz="1400" dirty="0" err="1">
                          <a:solidFill>
                            <a:srgbClr val="002060"/>
                          </a:solidFill>
                          <a:latin typeface="Times New Roman" pitchFamily="18" charset="0"/>
                          <a:ea typeface="Times New Roman"/>
                          <a:cs typeface="Times New Roman" pitchFamily="18" charset="0"/>
                        </a:rPr>
                        <a:t>Флюорография</a:t>
                      </a:r>
                      <a:endParaRPr lang="ru-RU" sz="1400" dirty="0">
                        <a:solidFill>
                          <a:srgbClr val="002060"/>
                        </a:solidFill>
                        <a:latin typeface="Times New Roman" pitchFamily="18" charset="0"/>
                        <a:ea typeface="Times New Roman"/>
                        <a:cs typeface="Times New Roman" pitchFamily="18" charset="0"/>
                      </a:endParaRPr>
                    </a:p>
                  </a:txBody>
                  <a:tcPr marL="12700" marR="12700"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12700" algn="ctr">
                        <a:lnSpc>
                          <a:spcPct val="115000"/>
                        </a:lnSpc>
                        <a:spcAft>
                          <a:spcPts val="100"/>
                        </a:spcAft>
                      </a:pPr>
                      <a:r>
                        <a:rPr lang="en-US" sz="1400" dirty="0" err="1">
                          <a:solidFill>
                            <a:srgbClr val="002060"/>
                          </a:solidFill>
                          <a:latin typeface="Times New Roman" pitchFamily="18" charset="0"/>
                          <a:ea typeface="Times New Roman"/>
                          <a:cs typeface="Times New Roman" pitchFamily="18" charset="0"/>
                        </a:rPr>
                        <a:t>Флюорография</a:t>
                      </a:r>
                      <a:endParaRPr lang="ru-RU" sz="1400" dirty="0">
                        <a:solidFill>
                          <a:srgbClr val="002060"/>
                        </a:solidFill>
                        <a:latin typeface="Times New Roman" pitchFamily="18" charset="0"/>
                        <a:ea typeface="Times New Roman"/>
                        <a:cs typeface="Times New Roman" pitchFamily="18" charset="0"/>
                      </a:endParaRPr>
                    </a:p>
                  </a:txBody>
                  <a:tcPr marL="12700" marR="12700"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15000"/>
                        </a:lnSpc>
                        <a:spcAft>
                          <a:spcPts val="100"/>
                        </a:spcAft>
                      </a:pPr>
                      <a:r>
                        <a:rPr lang="ru-RU" sz="1400" dirty="0">
                          <a:solidFill>
                            <a:srgbClr val="002060"/>
                          </a:solidFill>
                          <a:latin typeface="Times New Roman" pitchFamily="18" charset="0"/>
                          <a:ea typeface="Times New Roman"/>
                          <a:cs typeface="Times New Roman" pitchFamily="18" charset="0"/>
                        </a:rPr>
                        <a:t> </a:t>
                      </a:r>
                      <a:r>
                        <a:rPr lang="en-US" sz="1400" dirty="0" err="1">
                          <a:solidFill>
                            <a:srgbClr val="002060"/>
                          </a:solidFill>
                          <a:latin typeface="Times New Roman" pitchFamily="18" charset="0"/>
                          <a:ea typeface="Times New Roman"/>
                          <a:cs typeface="Times New Roman" pitchFamily="18" charset="0"/>
                        </a:rPr>
                        <a:t>Через</a:t>
                      </a:r>
                      <a:r>
                        <a:rPr lang="en-US" sz="1400" dirty="0">
                          <a:solidFill>
                            <a:srgbClr val="002060"/>
                          </a:solidFill>
                          <a:latin typeface="Times New Roman" pitchFamily="18" charset="0"/>
                          <a:ea typeface="Times New Roman"/>
                          <a:cs typeface="Times New Roman" pitchFamily="18" charset="0"/>
                        </a:rPr>
                        <a:t> </a:t>
                      </a:r>
                      <a:r>
                        <a:rPr lang="en-US" sz="1400" dirty="0" err="1">
                          <a:solidFill>
                            <a:srgbClr val="002060"/>
                          </a:solidFill>
                          <a:latin typeface="Times New Roman" pitchFamily="18" charset="0"/>
                          <a:ea typeface="Times New Roman"/>
                          <a:cs typeface="Times New Roman" pitchFamily="18" charset="0"/>
                        </a:rPr>
                        <a:t>каждые</a:t>
                      </a:r>
                      <a:r>
                        <a:rPr lang="en-US" sz="1400" dirty="0">
                          <a:solidFill>
                            <a:srgbClr val="002060"/>
                          </a:solidFill>
                          <a:latin typeface="Times New Roman" pitchFamily="18" charset="0"/>
                          <a:ea typeface="Times New Roman"/>
                          <a:cs typeface="Times New Roman" pitchFamily="18" charset="0"/>
                        </a:rPr>
                        <a:t> 12 </a:t>
                      </a:r>
                      <a:r>
                        <a:rPr lang="en-US" sz="1400" dirty="0" err="1">
                          <a:solidFill>
                            <a:srgbClr val="002060"/>
                          </a:solidFill>
                          <a:latin typeface="Times New Roman" pitchFamily="18" charset="0"/>
                          <a:ea typeface="Times New Roman"/>
                          <a:cs typeface="Times New Roman" pitchFamily="18" charset="0"/>
                        </a:rPr>
                        <a:t>месяцев</a:t>
                      </a:r>
                      <a:endParaRPr lang="ru-RU" sz="1400" dirty="0">
                        <a:solidFill>
                          <a:srgbClr val="002060"/>
                        </a:solidFill>
                        <a:latin typeface="Times New Roman" pitchFamily="18" charset="0"/>
                        <a:ea typeface="Times New Roman"/>
                        <a:cs typeface="Times New Roman" pitchFamily="18" charset="0"/>
                      </a:endParaRPr>
                    </a:p>
                  </a:txBody>
                  <a:tcPr marL="12700" marR="12700"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2"/>
                  </a:ext>
                </a:extLst>
              </a:tr>
              <a:tr h="1998067">
                <a:tc vMerge="1">
                  <a:txBody>
                    <a:bodyPr/>
                    <a:lstStyle/>
                    <a:p>
                      <a:endParaRPr lang="ru-RU"/>
                    </a:p>
                  </a:txBody>
                  <a:tcPr/>
                </a:tc>
                <a:tc>
                  <a:txBody>
                    <a:bodyPr/>
                    <a:lstStyle/>
                    <a:p>
                      <a:r>
                        <a:rPr lang="ru-RU" sz="1400" b="1" dirty="0">
                          <a:solidFill>
                            <a:srgbClr val="002060"/>
                          </a:solidFill>
                          <a:effectLst/>
                          <a:latin typeface="Times New Roman" pitchFamily="18" charset="0"/>
                          <a:ea typeface="+mn-ea"/>
                          <a:cs typeface="Times New Roman" pitchFamily="18" charset="0"/>
                        </a:rPr>
                        <a:t>Обследование на яйца гельминтов, на сифилис, на носительство возбудителей дизентерии, сальмонеллеза, брюшного тифа, паратифов А и В, на носительство патогенного стафилококка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1" dirty="0">
                          <a:solidFill>
                            <a:srgbClr val="002060"/>
                          </a:solidFill>
                          <a:effectLst/>
                          <a:latin typeface="Times New Roman" pitchFamily="18" charset="0"/>
                          <a:ea typeface="+mn-ea"/>
                          <a:cs typeface="Times New Roman" pitchFamily="18" charset="0"/>
                        </a:rPr>
                        <a:t>Обследование на яйца гельминтов, на сифилис, на носительство возбудителей: дизентерии, сальмонеллеза, брюшного тифа, паратифов А и В, на носительство патогенного стафилококка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sz="1400" b="1" dirty="0">
                          <a:solidFill>
                            <a:srgbClr val="002060"/>
                          </a:solidFill>
                          <a:effectLst/>
                          <a:latin typeface="Times New Roman" pitchFamily="18" charset="0"/>
                          <a:ea typeface="+mn-ea"/>
                          <a:cs typeface="Times New Roman" pitchFamily="18" charset="0"/>
                        </a:rPr>
                        <a:t>Через каждые 6 месяцев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5124" name="Picture 4" descr="https://www.cardiff.ac.uk/__data/assets/image/0006/2586966/43071-Cropped-1.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79552" y="4926703"/>
            <a:ext cx="6240784" cy="1930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56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1331</TotalTime>
  <Words>4621</Words>
  <Application>Microsoft Office PowerPoint</Application>
  <PresentationFormat>Широкоэкранный</PresentationFormat>
  <Paragraphs>909</Paragraphs>
  <Slides>33</Slides>
  <Notes>12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6</vt:i4>
      </vt:variant>
      <vt:variant>
        <vt:lpstr>Заголовки слайдов</vt:lpstr>
      </vt:variant>
      <vt:variant>
        <vt:i4>33</vt:i4>
      </vt:variant>
    </vt:vector>
  </HeadingPairs>
  <TitlesOfParts>
    <vt:vector size="46" baseType="lpstr">
      <vt:lpstr>Arial</vt:lpstr>
      <vt:lpstr>Calibri</vt:lpstr>
      <vt:lpstr>Georgia</vt:lpstr>
      <vt:lpstr>Symbol</vt:lpstr>
      <vt:lpstr>Tahoma</vt:lpstr>
      <vt:lpstr>Times New Roman</vt:lpstr>
      <vt:lpstr>Wingdings</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Инженерные сети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Выдача лицензии на оказание услуг по дезинфекции, дезинсекции, дератизации в области здравоохранения дата введения – 1 июля 2024 год </dc:title>
  <dc:subject/>
  <dc:creator>Шолпан Исенова</dc:creator>
  <dc:description/>
  <cp:lastModifiedBy>u erzhan</cp:lastModifiedBy>
  <cp:revision>350</cp:revision>
  <cp:lastPrinted>2025-02-03T11:12:49Z</cp:lastPrinted>
  <dcterms:created xsi:type="dcterms:W3CDTF">2024-06-21T08:32:30Z</dcterms:created>
  <dcterms:modified xsi:type="dcterms:W3CDTF">2025-02-07T10:42:11Z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vt:i4>
  </property>
  <property fmtid="{D5CDD505-2E9C-101B-9397-08002B2CF9AE}" pid="3" name="PresentationFormat">
    <vt:lpwstr>Произвольный</vt:lpwstr>
  </property>
  <property fmtid="{D5CDD505-2E9C-101B-9397-08002B2CF9AE}" pid="4" name="Slides">
    <vt:i4>9</vt:i4>
  </property>
</Properties>
</file>