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80" r:id="rId3"/>
    <p:sldId id="302" r:id="rId4"/>
    <p:sldId id="303" r:id="rId5"/>
    <p:sldId id="291" r:id="rId6"/>
    <p:sldId id="308" r:id="rId7"/>
    <p:sldId id="312" r:id="rId8"/>
    <p:sldId id="304" r:id="rId9"/>
    <p:sldId id="305" r:id="rId10"/>
    <p:sldId id="307" r:id="rId11"/>
    <p:sldId id="306" r:id="rId12"/>
    <p:sldId id="309" r:id="rId13"/>
    <p:sldId id="258" r:id="rId14"/>
    <p:sldId id="310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C508D-B729-4467-BC72-9296A5C7746B}" type="datetimeFigureOut">
              <a:rPr lang="ru-RU" smtClean="0"/>
              <a:pPr/>
              <a:t>18.03.2017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F4C65-4565-4B2F-A03F-791AD0054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5562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Системный мониторинг как инструмент успешного обучения в начальной школе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ОО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Л.Омуртаева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0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57198" y="1828803"/>
          <a:ext cx="8001001" cy="2828666"/>
        </p:xfrm>
        <a:graphic>
          <a:graphicData uri="http://schemas.openxmlformats.org/drawingml/2006/table">
            <a:tbl>
              <a:tblPr/>
              <a:tblGrid>
                <a:gridCol w="2197579"/>
                <a:gridCol w="1324368"/>
                <a:gridCol w="1092369"/>
                <a:gridCol w="1213077"/>
                <a:gridCol w="1335497"/>
                <a:gridCol w="838111"/>
              </a:tblGrid>
              <a:tr h="385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5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5-10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11-15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 и более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9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2012-2013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3000" y="923329"/>
            <a:ext cx="7315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стажу: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педагогический стаж составляет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5802" y="2514601"/>
          <a:ext cx="7924798" cy="2285998"/>
        </p:xfrm>
        <a:graphic>
          <a:graphicData uri="http://schemas.openxmlformats.org/drawingml/2006/table">
            <a:tbl>
              <a:tblPr/>
              <a:tblGrid>
                <a:gridCol w="2321404"/>
                <a:gridCol w="1336194"/>
                <a:gridCol w="3048000"/>
                <a:gridCol w="1219200"/>
              </a:tblGrid>
              <a:tr h="428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Высшее 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 - специальное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2012-2013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57200" y="762001"/>
            <a:ext cx="8229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образовательному уровню: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2015-2016 учебный год учителя с высшим образованием составило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81,5 %.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 сравнению с 2014-2015 годом образовательный уровень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вырос на 5%.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09601" y="2133598"/>
          <a:ext cx="7924798" cy="2729867"/>
        </p:xfrm>
        <a:graphic>
          <a:graphicData uri="http://schemas.openxmlformats.org/drawingml/2006/table">
            <a:tbl>
              <a:tblPr/>
              <a:tblGrid>
                <a:gridCol w="2053605"/>
                <a:gridCol w="1320235"/>
                <a:gridCol w="1320235"/>
                <a:gridCol w="1321082"/>
                <a:gridCol w="1080578"/>
                <a:gridCol w="829063"/>
              </a:tblGrid>
              <a:tr h="909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 30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31-45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46-62 лет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старше 63 лет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2012-2013 уч.год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85800" y="923329"/>
            <a:ext cx="7696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возрасту: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 возраст учителей начальных классов составляет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43 года.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1523998"/>
          <a:ext cx="8229601" cy="3498170"/>
        </p:xfrm>
        <a:graphic>
          <a:graphicData uri="http://schemas.openxmlformats.org/drawingml/2006/table">
            <a:tbl>
              <a:tblPr/>
              <a:tblGrid>
                <a:gridCol w="1143000"/>
                <a:gridCol w="1009138"/>
                <a:gridCol w="1068942"/>
                <a:gridCol w="1069782"/>
                <a:gridCol w="1068942"/>
                <a:gridCol w="1070619"/>
                <a:gridCol w="1069782"/>
                <a:gridCol w="729396"/>
              </a:tblGrid>
              <a:tr h="762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Учебный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Подтвердили высшую категорию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Присвоили  высшую категорию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Присвоили первую категорию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Подтвердили первую категорию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Подтвердили вторую  категорию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Присвоили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вторую  категорию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2015-2016 уч.год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2014-2015 уч.год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2013-2014 уч.год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2012-2013 уч.год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12" marR="6711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52600" y="764976"/>
            <a:ext cx="594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результатов аттестации учителей начальных классов: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55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1752600"/>
          <a:ext cx="7848600" cy="3501136"/>
        </p:xfrm>
        <a:graphic>
          <a:graphicData uri="http://schemas.openxmlformats.org/drawingml/2006/table">
            <a:tbl>
              <a:tblPr/>
              <a:tblGrid>
                <a:gridCol w="1096220"/>
                <a:gridCol w="1338297"/>
                <a:gridCol w="1338297"/>
                <a:gridCol w="1825030"/>
                <a:gridCol w="1183956"/>
                <a:gridCol w="1066800"/>
              </a:tblGrid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 предметные (Обл. ИПК "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Өрлеу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 Республиканские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уровневые (базовый   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уровень)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 уровневые (2 уровень)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курсы уровневые (1уровень)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уч.год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 (ОСО)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уч.год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уч.год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2012-2013 уч.год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66800" y="1041974"/>
            <a:ext cx="73914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Прохождение курсов учителей начальных классов: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160020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8006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 мониторинг-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 непрерывного научно обоснованного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диагностико-прогностического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слежения за состоянием, развитием педагогического процесса в целях его оптимизации, организации на научной основе и повышения результативности качества образования.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225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мониторинга: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​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проанализировать и оценить результативность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обучения;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​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оценить эффективность учебного процесса с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точки зрения государственных стандартов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образования;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​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проанализировать успешность обучения с учетом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особен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ностей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детей;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​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обобщить положительный опыт учителей.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16002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7CBF33"/>
              </a:buClr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b="1" dirty="0" smtClean="0">
              <a:cs typeface="Times New Roman" pitchFamily="18" charset="0"/>
            </a:endParaRPr>
          </a:p>
          <a:p>
            <a:endParaRPr lang="kk-KZ" b="1" dirty="0" smtClean="0"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dirty="0" smtClean="0"/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учащихся по итогам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четверти и полугодия;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уровня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определённым предметам;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результатов промежуточного контроля;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результатов государственной аттестации;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установления дидактических причин слабой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успеваемости;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профессиональный уровень успешности учителя.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BC26C1-59B3-4B77-8BFE-7A7346F0AFE7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2772" name="Прямоугольник 5"/>
          <p:cNvSpPr>
            <a:spLocks noChangeArrowheads="1"/>
          </p:cNvSpPr>
          <p:nvPr/>
        </p:nvSpPr>
        <p:spPr bwMode="auto">
          <a:xfrm>
            <a:off x="2286000" y="15827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2000" y="2057402"/>
          <a:ext cx="7315199" cy="2809834"/>
        </p:xfrm>
        <a:graphic>
          <a:graphicData uri="http://schemas.openxmlformats.org/drawingml/2006/table">
            <a:tbl>
              <a:tblPr/>
              <a:tblGrid>
                <a:gridCol w="1731590"/>
                <a:gridCol w="1260293"/>
                <a:gridCol w="1145500"/>
                <a:gridCol w="1031517"/>
                <a:gridCol w="1111548"/>
                <a:gridCol w="1034751"/>
              </a:tblGrid>
              <a:tr h="337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Качество знаний учащихся начальных классов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72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учащихся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отличников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ударников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 качества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% успеваемости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2012 -2013 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3545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611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1497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59,4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58,6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3911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год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4032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1885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63,4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качества  знаний учащихся начальной  школы: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сравнению с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2014-2015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учебным годом качество и успеваемость учащихся начальных классов в 2015-2016 учебном году повысилось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2 %.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3000" y="1523999"/>
          <a:ext cx="6705599" cy="3962396"/>
        </p:xfrm>
        <a:graphic>
          <a:graphicData uri="http://schemas.openxmlformats.org/drawingml/2006/table">
            <a:tbl>
              <a:tblPr/>
              <a:tblGrid>
                <a:gridCol w="1540415"/>
                <a:gridCol w="905714"/>
                <a:gridCol w="906353"/>
                <a:gridCol w="906353"/>
                <a:gridCol w="815588"/>
                <a:gridCol w="815588"/>
                <a:gridCol w="815588"/>
              </a:tblGrid>
              <a:tr h="20372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показатель по школам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1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вход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полугод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качество знаний 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вход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полугод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качество знаний 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СШ №1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СШ №2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81%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58%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МШЛ №3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58,5%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63,7%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62,8%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ШГ №4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ШГ №6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74%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73%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84%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СШ №7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СШ №8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65,5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68%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66,5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АСШ №1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64%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СШ п.Заводской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СШ с.Карабулак</a:t>
                      </a: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64%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БОШ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45%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44%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49%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БСШ № 2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п.Шантобе</a:t>
                      </a: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56%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</a:t>
                      </a:r>
                      <a:r>
                        <a:rPr lang="ru-RU" sz="11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с.Кырык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кудык</a:t>
                      </a:r>
                      <a:endParaRPr lang="ru-RU" sz="1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62%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57,8%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60,8%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67%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64,2%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контрольных работ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учителей ГМО начальных классов г. Степногорска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2016-2017 учебный год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817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1618188"/>
          <a:ext cx="7619999" cy="4041740"/>
        </p:xfrm>
        <a:graphic>
          <a:graphicData uri="http://schemas.openxmlformats.org/drawingml/2006/table">
            <a:tbl>
              <a:tblPr/>
              <a:tblGrid>
                <a:gridCol w="1647116"/>
                <a:gridCol w="1029357"/>
                <a:gridCol w="1029357"/>
                <a:gridCol w="1029357"/>
                <a:gridCol w="1028631"/>
                <a:gridCol w="1028631"/>
                <a:gridCol w="827550"/>
              </a:tblGrid>
              <a:tr h="17443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>
                          <a:latin typeface="Times New Roman"/>
                          <a:ea typeface="Times New Roman"/>
                          <a:cs typeface="Times New Roman"/>
                        </a:rPr>
                        <a:t>Мектеп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>
                          <a:latin typeface="Times New Roman"/>
                          <a:ea typeface="Times New Roman"/>
                          <a:cs typeface="Times New Roman"/>
                        </a:rPr>
                        <a:t>Қазақ тілі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Кіріс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kk-KZ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жартыжылдық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>
                          <a:latin typeface="Times New Roman"/>
                          <a:ea typeface="Times New Roman"/>
                          <a:cs typeface="Times New Roman"/>
                        </a:rPr>
                        <a:t>білім </a:t>
                      </a:r>
                      <a:r>
                        <a:rPr lang="kk-KZ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сапасы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Кіріс </a:t>
                      </a:r>
                      <a:r>
                        <a:rPr lang="ru-RU" sz="11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>
                          <a:latin typeface="Times New Roman"/>
                          <a:ea typeface="Times New Roman"/>
                          <a:cs typeface="Times New Roman"/>
                        </a:rPr>
                        <a:t>1 жартыжылдық</a:t>
                      </a: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>
                          <a:latin typeface="Times New Roman"/>
                          <a:ea typeface="Times New Roman"/>
                          <a:cs typeface="Times New Roman"/>
                        </a:rPr>
                        <a:t>білім сапасы</a:t>
                      </a: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№2 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66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57.5 %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№5 КМЛ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94 %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93 %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№7 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76 %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75 %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№9 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63.5 %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59 %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АСШ №1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57.5 %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61.5 %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Заводской к. 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64 %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62 %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 №1 БОМ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53 %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63.5 %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№2 БОМ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65,4%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61%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63 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62,2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Қ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араб</a:t>
                      </a: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ұ</a:t>
                      </a: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ла</a:t>
                      </a: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қ а.ОМ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59%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57%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64%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60,5 %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kk-KZ" sz="1100">
                          <a:latin typeface="Times New Roman"/>
                          <a:ea typeface="Times New Roman"/>
                          <a:cs typeface="Times New Roman"/>
                        </a:rPr>
                        <a:t>өгенбай БМ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Кырык кудык а.ОМ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54 %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63%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57,5 %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5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Степногорск а.ОМ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47,5 %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47,5 %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АСШ №2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43 %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45%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49,5 %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Изобильный а.ОМ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67 %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40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70,5 %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Барлығы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61,2 %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>
                          <a:latin typeface="Times New Roman"/>
                          <a:ea typeface="Times New Roman"/>
                          <a:cs typeface="Times New Roman"/>
                        </a:rPr>
                        <a:t>61,5%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61,4%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62025" algn="l"/>
                        </a:tabLst>
                      </a:pPr>
                      <a:r>
                        <a:rPr lang="kk-KZ" sz="1000" b="1">
                          <a:latin typeface="Times New Roman"/>
                          <a:ea typeface="Times New Roman"/>
                          <a:cs typeface="Times New Roman"/>
                        </a:rPr>
                        <a:t>56,5%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100" b="1">
                          <a:latin typeface="Times New Roman"/>
                          <a:ea typeface="Times New Roman"/>
                          <a:cs typeface="Times New Roman"/>
                        </a:rPr>
                        <a:t>62,5%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  <a:cs typeface="Times New Roman"/>
                        </a:rPr>
                        <a:t>57,5%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62000" y="457201"/>
            <a:ext cx="762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62025" algn="l"/>
              </a:tabLst>
            </a:pP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Степногорск қаласы бастауыш сынып мұғалімдерінің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62025" algn="l"/>
              </a:tabLst>
            </a:pP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ҚӘБ бақылау жұмыстарының  қорытындысы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62025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2016-2017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оқу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жылы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620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38201" y="669623"/>
          <a:ext cx="7696200" cy="5973048"/>
        </p:xfrm>
        <a:graphic>
          <a:graphicData uri="http://schemas.openxmlformats.org/drawingml/2006/table">
            <a:tbl>
              <a:tblPr/>
              <a:tblGrid>
                <a:gridCol w="1671082"/>
                <a:gridCol w="1056692"/>
                <a:gridCol w="544608"/>
                <a:gridCol w="621505"/>
                <a:gridCol w="531040"/>
                <a:gridCol w="557275"/>
                <a:gridCol w="457762"/>
                <a:gridCol w="582603"/>
                <a:gridCol w="531040"/>
                <a:gridCol w="621505"/>
                <a:gridCol w="521088"/>
              </a:tblGrid>
              <a:tr h="437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УО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2015 -2016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НПК "</a:t>
                      </a:r>
                      <a:r>
                        <a:rPr lang="ru-RU" sz="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Зерде</a:t>
                      </a: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"Золотое руно"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"Русский                       медвежонок"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Кенгуру-математик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Кенгуру-лингвист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Пони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Бритидж-бульдог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 бота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Городская                  олимпиада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СШ№ 1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СШ№2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200">
                        <a:latin typeface="Calibri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МШЛ№3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ШГ№4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МШЛ№5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ШГ№6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СШ№7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200">
                        <a:latin typeface="Calibri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СШ№8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СШ№9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АСШ№1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АСШ№2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АОШ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БСШ№1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БСШ№2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БОШ</a:t>
                      </a:r>
                      <a:endParaRPr lang="ru-RU" sz="12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с.Карабулак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п.Заводской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п.Шантобе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200" dirty="0">
                        <a:latin typeface="Calibri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с.Изобильное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2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 </a:t>
                      </a:r>
                      <a:r>
                        <a:rPr lang="ru-RU" sz="120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с.Степногорское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atin typeface="Calibri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НШ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с.Богенбай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8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СШс.Кырыккудык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200">
                        <a:latin typeface="Calibri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5" marR="451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Призовые места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интеллектуальных республиканских конкурсах  и международных конкурсах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2057401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533400"/>
            <a:ext cx="7696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Мониторинговые исследования  педагогической деятельности учителей начальных классов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algn="ctr"/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квалификационным категориям: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2015-2016 учебный год доля педагогов с высшей и первой категорией составило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56,3 %.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 сравнению с 2014-2015  учебным годом доля педагогов с высшей и первой категорией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вырос на 8,5%.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2000" y="2743201"/>
          <a:ext cx="7315201" cy="2057400"/>
        </p:xfrm>
        <a:graphic>
          <a:graphicData uri="http://schemas.openxmlformats.org/drawingml/2006/table">
            <a:tbl>
              <a:tblPr/>
              <a:tblGrid>
                <a:gridCol w="1789606"/>
                <a:gridCol w="1187584"/>
                <a:gridCol w="1187584"/>
                <a:gridCol w="1187584"/>
                <a:gridCol w="1195422"/>
                <a:gridCol w="767421"/>
              </a:tblGrid>
              <a:tr h="655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высшая категория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первая категория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вторая категория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 категории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2015-2016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уч.год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190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2014-2015 уч.год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2013-2014 уч.год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2012-2013 уч.год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1127</Words>
  <Application>Microsoft Office PowerPoint</Application>
  <PresentationFormat>Экран (4:3)</PresentationFormat>
  <Paragraphs>752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  Педагогический мониторинг- процесс непрерывного научно обоснованного диагностико-прогностического слежения за состоянием, развитием педагогического процесса в целях его оптимизации, организации на научной основе и повышения результативности качества образования.  </vt:lpstr>
      <vt:lpstr>Цель мониторинга: ​    проанализировать и оценить результативность          обучения; ​  оценить эффективность учебного процесса с      точки зрения государственных стандартов       образования; ​    проанализировать успешность обучения с учетом        особен​ностей детей; ​   обобщить положительный опыт учителей.</vt:lpstr>
      <vt:lpstr>- степени обученности учащихся по итогам      четверти и полугодия; - уровня обученности по определённым предметам; - результатов промежуточного контроля; - результатов государственной аттестации; - установления дидактических причин слабой     успеваемости; - профессиональный уровень успешности учителя.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Пользователь</cp:lastModifiedBy>
  <cp:revision>195</cp:revision>
  <dcterms:created xsi:type="dcterms:W3CDTF">2013-10-20T14:43:13Z</dcterms:created>
  <dcterms:modified xsi:type="dcterms:W3CDTF">2017-03-18T04:38:16Z</dcterms:modified>
</cp:coreProperties>
</file>