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5" d="100"/>
          <a:sy n="55" d="100"/>
        </p:scale>
        <p:origin x="-1248" y="-7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9D18B2-63A6-41B0-A9FF-7197A68488F6}" type="datetimeFigureOut">
              <a:rPr lang="ru-RU" smtClean="0"/>
              <a:pPr/>
              <a:t>17.10.2017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07D283-79EE-4E1F-BAE1-A1264AD686A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9D18B2-63A6-41B0-A9FF-7197A68488F6}" type="datetimeFigureOut">
              <a:rPr lang="ru-RU" smtClean="0"/>
              <a:pPr/>
              <a:t>17.10.2017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07D283-79EE-4E1F-BAE1-A1264AD686A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9D18B2-63A6-41B0-A9FF-7197A68488F6}" type="datetimeFigureOut">
              <a:rPr lang="ru-RU" smtClean="0"/>
              <a:pPr/>
              <a:t>17.10.2017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07D283-79EE-4E1F-BAE1-A1264AD686A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9D18B2-63A6-41B0-A9FF-7197A68488F6}" type="datetimeFigureOut">
              <a:rPr lang="ru-RU" smtClean="0"/>
              <a:pPr/>
              <a:t>17.10.2017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07D283-79EE-4E1F-BAE1-A1264AD686A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99D18B2-63A6-41B0-A9FF-7197A68488F6}" type="datetimeFigureOut">
              <a:rPr lang="ru-RU" smtClean="0"/>
              <a:pPr/>
              <a:t>17.10.2017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07D283-79EE-4E1F-BAE1-A1264AD686A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99D18B2-63A6-41B0-A9FF-7197A68488F6}" type="datetimeFigureOut">
              <a:rPr lang="ru-RU" smtClean="0"/>
              <a:pPr/>
              <a:t>17.10.2017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07D283-79EE-4E1F-BAE1-A1264AD686A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99D18B2-63A6-41B0-A9FF-7197A68488F6}" type="datetimeFigureOut">
              <a:rPr lang="ru-RU" smtClean="0"/>
              <a:pPr/>
              <a:t>17.10.2017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507D283-79EE-4E1F-BAE1-A1264AD686A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99D18B2-63A6-41B0-A9FF-7197A68488F6}" type="datetimeFigureOut">
              <a:rPr lang="ru-RU" smtClean="0"/>
              <a:pPr/>
              <a:t>17.10.2017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507D283-79EE-4E1F-BAE1-A1264AD686A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9D18B2-63A6-41B0-A9FF-7197A68488F6}" type="datetimeFigureOut">
              <a:rPr lang="ru-RU" smtClean="0"/>
              <a:pPr/>
              <a:t>17.10.2017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507D283-79EE-4E1F-BAE1-A1264AD686A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99D18B2-63A6-41B0-A9FF-7197A68488F6}" type="datetimeFigureOut">
              <a:rPr lang="ru-RU" smtClean="0"/>
              <a:pPr/>
              <a:t>17.10.2017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07D283-79EE-4E1F-BAE1-A1264AD686A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99D18B2-63A6-41B0-A9FF-7197A68488F6}" type="datetimeFigureOut">
              <a:rPr lang="ru-RU" smtClean="0"/>
              <a:pPr/>
              <a:t>17.10.2017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07D283-79EE-4E1F-BAE1-A1264AD686A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99D18B2-63A6-41B0-A9FF-7197A68488F6}" type="datetimeFigureOut">
              <a:rPr lang="ru-RU" smtClean="0"/>
              <a:pPr/>
              <a:t>17.10.2017</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507D283-79EE-4E1F-BAE1-A1264AD686A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13"/>
          <p:cNvPicPr>
            <a:picLocks noChangeAspect="1" noChangeArrowheads="1"/>
          </p:cNvPicPr>
          <p:nvPr/>
        </p:nvPicPr>
        <p:blipFill>
          <a:blip r:embed="rId2"/>
          <a:srcRect/>
          <a:stretch>
            <a:fillRect/>
          </a:stretch>
        </p:blipFill>
        <p:spPr bwMode="auto">
          <a:xfrm rot="13028755">
            <a:off x="618755" y="6349003"/>
            <a:ext cx="1809750" cy="2657475"/>
          </a:xfrm>
          <a:prstGeom prst="rect">
            <a:avLst/>
          </a:prstGeom>
          <a:noFill/>
          <a:ln w="9525">
            <a:noFill/>
            <a:miter lim="800000"/>
            <a:headEnd/>
            <a:tailEnd/>
          </a:ln>
          <a:effectLst/>
        </p:spPr>
      </p:pic>
      <p:pic>
        <p:nvPicPr>
          <p:cNvPr id="38" name="Picture 13"/>
          <p:cNvPicPr>
            <a:picLocks noChangeAspect="1" noChangeArrowheads="1"/>
          </p:cNvPicPr>
          <p:nvPr/>
        </p:nvPicPr>
        <p:blipFill>
          <a:blip r:embed="rId2"/>
          <a:srcRect/>
          <a:stretch>
            <a:fillRect/>
          </a:stretch>
        </p:blipFill>
        <p:spPr bwMode="auto">
          <a:xfrm rot="5400000">
            <a:off x="423862" y="1433494"/>
            <a:ext cx="1809750" cy="2657475"/>
          </a:xfrm>
          <a:prstGeom prst="rect">
            <a:avLst/>
          </a:prstGeom>
          <a:noFill/>
          <a:ln w="9525">
            <a:noFill/>
            <a:miter lim="800000"/>
            <a:headEnd/>
            <a:tailEnd/>
          </a:ln>
          <a:effectLst/>
        </p:spPr>
      </p:pic>
      <p:pic>
        <p:nvPicPr>
          <p:cNvPr id="40" name="Picture 13"/>
          <p:cNvPicPr>
            <a:picLocks noChangeAspect="1" noChangeArrowheads="1"/>
          </p:cNvPicPr>
          <p:nvPr/>
        </p:nvPicPr>
        <p:blipFill>
          <a:blip r:embed="rId2"/>
          <a:srcRect/>
          <a:stretch>
            <a:fillRect/>
          </a:stretch>
        </p:blipFill>
        <p:spPr bwMode="auto">
          <a:xfrm rot="16757833">
            <a:off x="838324" y="-221082"/>
            <a:ext cx="1809750" cy="2657475"/>
          </a:xfrm>
          <a:prstGeom prst="rect">
            <a:avLst/>
          </a:prstGeom>
          <a:noFill/>
          <a:ln w="9525">
            <a:noFill/>
            <a:miter lim="800000"/>
            <a:headEnd/>
            <a:tailEnd/>
          </a:ln>
          <a:effectLst/>
        </p:spPr>
      </p:pic>
      <p:pic>
        <p:nvPicPr>
          <p:cNvPr id="37" name="Picture 13"/>
          <p:cNvPicPr>
            <a:picLocks noChangeAspect="1" noChangeArrowheads="1"/>
          </p:cNvPicPr>
          <p:nvPr/>
        </p:nvPicPr>
        <p:blipFill>
          <a:blip r:embed="rId2"/>
          <a:srcRect/>
          <a:stretch>
            <a:fillRect/>
          </a:stretch>
        </p:blipFill>
        <p:spPr bwMode="auto">
          <a:xfrm rot="10390000">
            <a:off x="3366354" y="98224"/>
            <a:ext cx="1809750" cy="2657475"/>
          </a:xfrm>
          <a:prstGeom prst="rect">
            <a:avLst/>
          </a:prstGeom>
          <a:noFill/>
          <a:ln w="9525">
            <a:noFill/>
            <a:miter lim="800000"/>
            <a:headEnd/>
            <a:tailEnd/>
          </a:ln>
          <a:effectLst/>
        </p:spPr>
      </p:pic>
      <p:pic>
        <p:nvPicPr>
          <p:cNvPr id="39" name="Picture 13"/>
          <p:cNvPicPr>
            <a:picLocks noChangeAspect="1" noChangeArrowheads="1"/>
          </p:cNvPicPr>
          <p:nvPr/>
        </p:nvPicPr>
        <p:blipFill>
          <a:blip r:embed="rId2"/>
          <a:srcRect/>
          <a:stretch>
            <a:fillRect/>
          </a:stretch>
        </p:blipFill>
        <p:spPr bwMode="auto">
          <a:xfrm rot="1502656">
            <a:off x="4763659" y="543843"/>
            <a:ext cx="1809750" cy="2657475"/>
          </a:xfrm>
          <a:prstGeom prst="rect">
            <a:avLst/>
          </a:prstGeom>
          <a:noFill/>
          <a:ln w="9525">
            <a:noFill/>
            <a:miter lim="800000"/>
            <a:headEnd/>
            <a:tailEnd/>
          </a:ln>
          <a:effectLst/>
        </p:spPr>
      </p:pic>
      <p:pic>
        <p:nvPicPr>
          <p:cNvPr id="36" name="Picture 13"/>
          <p:cNvPicPr>
            <a:picLocks noChangeAspect="1" noChangeArrowheads="1"/>
          </p:cNvPicPr>
          <p:nvPr/>
        </p:nvPicPr>
        <p:blipFill>
          <a:blip r:embed="rId2"/>
          <a:srcRect/>
          <a:stretch>
            <a:fillRect/>
          </a:stretch>
        </p:blipFill>
        <p:spPr bwMode="auto">
          <a:xfrm rot="16200000">
            <a:off x="4461373" y="3815964"/>
            <a:ext cx="2145538" cy="2657475"/>
          </a:xfrm>
          <a:prstGeom prst="rect">
            <a:avLst/>
          </a:prstGeom>
          <a:noFill/>
          <a:ln w="9525">
            <a:noFill/>
            <a:miter lim="800000"/>
            <a:headEnd/>
            <a:tailEnd/>
          </a:ln>
          <a:effectLst/>
        </p:spPr>
      </p:pic>
      <p:pic>
        <p:nvPicPr>
          <p:cNvPr id="35" name="Picture 13"/>
          <p:cNvPicPr>
            <a:picLocks noChangeAspect="1" noChangeArrowheads="1"/>
          </p:cNvPicPr>
          <p:nvPr/>
        </p:nvPicPr>
        <p:blipFill>
          <a:blip r:embed="rId2"/>
          <a:srcRect/>
          <a:stretch>
            <a:fillRect/>
          </a:stretch>
        </p:blipFill>
        <p:spPr bwMode="auto">
          <a:xfrm rot="17598256">
            <a:off x="4096145" y="5747131"/>
            <a:ext cx="2077664" cy="3050885"/>
          </a:xfrm>
          <a:prstGeom prst="rect">
            <a:avLst/>
          </a:prstGeom>
          <a:noFill/>
          <a:ln w="9525">
            <a:noFill/>
            <a:miter lim="800000"/>
            <a:headEnd/>
            <a:tailEnd/>
          </a:ln>
          <a:effectLst/>
        </p:spPr>
      </p:pic>
      <p:pic>
        <p:nvPicPr>
          <p:cNvPr id="34" name="Picture 13"/>
          <p:cNvPicPr>
            <a:picLocks noChangeAspect="1" noChangeArrowheads="1"/>
          </p:cNvPicPr>
          <p:nvPr/>
        </p:nvPicPr>
        <p:blipFill>
          <a:blip r:embed="rId2"/>
          <a:srcRect/>
          <a:stretch>
            <a:fillRect/>
          </a:stretch>
        </p:blipFill>
        <p:spPr bwMode="auto">
          <a:xfrm>
            <a:off x="2571744" y="6143636"/>
            <a:ext cx="1809750" cy="2657475"/>
          </a:xfrm>
          <a:prstGeom prst="rect">
            <a:avLst/>
          </a:prstGeom>
          <a:noFill/>
          <a:ln w="9525">
            <a:noFill/>
            <a:miter lim="800000"/>
            <a:headEnd/>
            <a:tailEnd/>
          </a:ln>
          <a:effectLst/>
        </p:spPr>
      </p:pic>
      <p:sp>
        <p:nvSpPr>
          <p:cNvPr id="11266" name="AutoShape 2" descr="http://voetstappen.files.wordpress.com/2013/09/12367197-summer-tree-at-green-grass-meadow.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277" name="Picture 13"/>
          <p:cNvPicPr>
            <a:picLocks noChangeAspect="1" noChangeArrowheads="1"/>
          </p:cNvPicPr>
          <p:nvPr/>
        </p:nvPicPr>
        <p:blipFill>
          <a:blip r:embed="rId2"/>
          <a:srcRect/>
          <a:stretch>
            <a:fillRect/>
          </a:stretch>
        </p:blipFill>
        <p:spPr bwMode="auto">
          <a:xfrm rot="5589496">
            <a:off x="559126" y="3935416"/>
            <a:ext cx="1809750" cy="2657475"/>
          </a:xfrm>
          <a:prstGeom prst="rect">
            <a:avLst/>
          </a:prstGeom>
          <a:noFill/>
          <a:ln w="9525">
            <a:noFill/>
            <a:miter lim="800000"/>
            <a:headEnd/>
            <a:tailEnd/>
          </a:ln>
          <a:effectLst/>
        </p:spPr>
      </p:pic>
      <p:pic>
        <p:nvPicPr>
          <p:cNvPr id="11273" name="Picture 9" descr="C:\Users\Kamila\Desktop\0_e8241_9c4acba7_L.png"/>
          <p:cNvPicPr>
            <a:picLocks noChangeAspect="1" noChangeArrowheads="1"/>
          </p:cNvPicPr>
          <p:nvPr/>
        </p:nvPicPr>
        <p:blipFill>
          <a:blip r:embed="rId3"/>
          <a:srcRect/>
          <a:stretch>
            <a:fillRect/>
          </a:stretch>
        </p:blipFill>
        <p:spPr bwMode="auto">
          <a:xfrm>
            <a:off x="714356" y="1643042"/>
            <a:ext cx="5357850" cy="5431398"/>
          </a:xfrm>
          <a:prstGeom prst="rect">
            <a:avLst/>
          </a:prstGeom>
          <a:noFill/>
        </p:spPr>
      </p:pic>
      <p:pic>
        <p:nvPicPr>
          <p:cNvPr id="11272" name="Picture 8" descr="C:\Users\Kamila\Desktop\DSC_1930 — копия.JPG"/>
          <p:cNvPicPr>
            <a:picLocks noChangeAspect="1" noChangeArrowheads="1"/>
          </p:cNvPicPr>
          <p:nvPr/>
        </p:nvPicPr>
        <p:blipFill>
          <a:blip r:embed="rId4"/>
          <a:srcRect l="21783" t="7383" r="15590" b="4019"/>
          <a:stretch>
            <a:fillRect/>
          </a:stretch>
        </p:blipFill>
        <p:spPr bwMode="auto">
          <a:xfrm>
            <a:off x="2643182" y="3143240"/>
            <a:ext cx="1357322" cy="1416336"/>
          </a:xfrm>
          <a:prstGeom prst="rect">
            <a:avLst/>
          </a:prstGeom>
          <a:noFill/>
        </p:spPr>
      </p:pic>
      <p:sp>
        <p:nvSpPr>
          <p:cNvPr id="42" name="TextBox 41"/>
          <p:cNvSpPr txBox="1"/>
          <p:nvPr/>
        </p:nvSpPr>
        <p:spPr>
          <a:xfrm rot="3460732">
            <a:off x="1323314" y="822738"/>
            <a:ext cx="1626856" cy="646331"/>
          </a:xfrm>
          <a:prstGeom prst="rect">
            <a:avLst/>
          </a:prstGeom>
          <a:noFill/>
        </p:spPr>
        <p:txBody>
          <a:bodyPr wrap="none" rtlCol="0">
            <a:spAutoFit/>
          </a:bodyPr>
          <a:lstStyle/>
          <a:p>
            <a:pPr algn="ctr"/>
            <a:r>
              <a:rPr lang="ru-RU" dirty="0" smtClean="0"/>
              <a:t>НПК «</a:t>
            </a:r>
            <a:r>
              <a:rPr lang="ru-RU" dirty="0" err="1" smtClean="0"/>
              <a:t>Зерде</a:t>
            </a:r>
            <a:r>
              <a:rPr lang="ru-RU" dirty="0" smtClean="0"/>
              <a:t>»</a:t>
            </a:r>
          </a:p>
          <a:p>
            <a:pPr algn="ctr"/>
            <a:r>
              <a:rPr lang="ru-RU" dirty="0" smtClean="0"/>
              <a:t>2 место</a:t>
            </a:r>
            <a:endParaRPr lang="ru-RU" dirty="0"/>
          </a:p>
        </p:txBody>
      </p:sp>
      <p:sp>
        <p:nvSpPr>
          <p:cNvPr id="43" name="TextBox 42"/>
          <p:cNvSpPr txBox="1"/>
          <p:nvPr/>
        </p:nvSpPr>
        <p:spPr>
          <a:xfrm rot="18682074">
            <a:off x="3260887" y="547936"/>
            <a:ext cx="2008499" cy="954107"/>
          </a:xfrm>
          <a:prstGeom prst="rect">
            <a:avLst/>
          </a:prstGeom>
          <a:noFill/>
        </p:spPr>
        <p:txBody>
          <a:bodyPr wrap="none" rtlCol="0">
            <a:spAutoFit/>
          </a:bodyPr>
          <a:lstStyle/>
          <a:p>
            <a:pPr algn="ctr"/>
            <a:r>
              <a:rPr lang="ru-RU" sz="1400" dirty="0" smtClean="0"/>
              <a:t>Областной конкурс</a:t>
            </a:r>
          </a:p>
          <a:p>
            <a:pPr algn="ctr"/>
            <a:r>
              <a:rPr lang="ru-RU" sz="1400" dirty="0" smtClean="0"/>
              <a:t> авторских программ </a:t>
            </a:r>
          </a:p>
          <a:p>
            <a:pPr algn="ctr"/>
            <a:r>
              <a:rPr lang="ru-RU" sz="1400" dirty="0" smtClean="0"/>
              <a:t>по раннему обучению</a:t>
            </a:r>
          </a:p>
          <a:p>
            <a:pPr algn="ctr"/>
            <a:r>
              <a:rPr lang="ru-RU" sz="1400" dirty="0" smtClean="0"/>
              <a:t> детей</a:t>
            </a:r>
            <a:endParaRPr lang="ru-RU" sz="1400" dirty="0"/>
          </a:p>
        </p:txBody>
      </p:sp>
      <p:sp>
        <p:nvSpPr>
          <p:cNvPr id="44" name="TextBox 43"/>
          <p:cNvSpPr txBox="1"/>
          <p:nvPr/>
        </p:nvSpPr>
        <p:spPr>
          <a:xfrm rot="19162418">
            <a:off x="4755141" y="1851131"/>
            <a:ext cx="1650644" cy="954107"/>
          </a:xfrm>
          <a:prstGeom prst="rect">
            <a:avLst/>
          </a:prstGeom>
          <a:noFill/>
        </p:spPr>
        <p:txBody>
          <a:bodyPr wrap="none" rtlCol="0">
            <a:spAutoFit/>
          </a:bodyPr>
          <a:lstStyle/>
          <a:p>
            <a:pPr algn="ctr"/>
            <a:r>
              <a:rPr lang="ru-RU" sz="1400" dirty="0" smtClean="0"/>
              <a:t>Победители </a:t>
            </a:r>
            <a:r>
              <a:rPr lang="en-US" sz="1400" dirty="0" smtClean="0"/>
              <a:t>XIII </a:t>
            </a:r>
          </a:p>
          <a:p>
            <a:pPr algn="ctr"/>
            <a:r>
              <a:rPr lang="ru-RU" sz="1400" dirty="0" smtClean="0"/>
              <a:t>Международной </a:t>
            </a:r>
          </a:p>
          <a:p>
            <a:pPr algn="ctr"/>
            <a:r>
              <a:rPr lang="ru-RU" sz="1400" dirty="0" smtClean="0"/>
              <a:t>олимпиады</a:t>
            </a:r>
            <a:endParaRPr lang="en-US" sz="1400" dirty="0" smtClean="0"/>
          </a:p>
          <a:p>
            <a:pPr algn="ctr"/>
            <a:r>
              <a:rPr lang="ru-RU" sz="1400" dirty="0" smtClean="0"/>
              <a:t> по основам наук</a:t>
            </a:r>
            <a:r>
              <a:rPr lang="en-US" sz="1400" dirty="0" smtClean="0"/>
              <a:t> </a:t>
            </a:r>
            <a:endParaRPr lang="ru-RU" sz="1400" dirty="0"/>
          </a:p>
        </p:txBody>
      </p:sp>
      <p:sp>
        <p:nvSpPr>
          <p:cNvPr id="45" name="TextBox 44"/>
          <p:cNvSpPr txBox="1"/>
          <p:nvPr/>
        </p:nvSpPr>
        <p:spPr>
          <a:xfrm rot="2145984">
            <a:off x="134609" y="2279236"/>
            <a:ext cx="1839638" cy="1169551"/>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Победитель </a:t>
            </a:r>
          </a:p>
          <a:p>
            <a:pPr algn="ctr"/>
            <a:r>
              <a:rPr lang="ru-RU" sz="1400" b="1" dirty="0" smtClean="0">
                <a:latin typeface="Times New Roman" pitchFamily="18" charset="0"/>
                <a:cs typeface="Times New Roman" pitchFamily="18" charset="0"/>
              </a:rPr>
              <a:t>Казахстанской </a:t>
            </a:r>
            <a:endParaRPr lang="en-US"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педагогической </a:t>
            </a:r>
          </a:p>
          <a:p>
            <a:pPr algn="ctr"/>
            <a:r>
              <a:rPr lang="ru-RU" sz="1400" b="1" dirty="0" smtClean="0">
                <a:latin typeface="Times New Roman" pitchFamily="18" charset="0"/>
                <a:cs typeface="Times New Roman" pitchFamily="18" charset="0"/>
              </a:rPr>
              <a:t>Олимпиады</a:t>
            </a:r>
            <a:endParaRPr lang="en-US"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 «Демиург»</a:t>
            </a:r>
            <a:endParaRPr lang="ru-RU" sz="1400" b="1" dirty="0">
              <a:latin typeface="Times New Roman" pitchFamily="18" charset="0"/>
              <a:cs typeface="Times New Roman" pitchFamily="18" charset="0"/>
            </a:endParaRPr>
          </a:p>
        </p:txBody>
      </p:sp>
      <p:sp>
        <p:nvSpPr>
          <p:cNvPr id="46" name="TextBox 45"/>
          <p:cNvSpPr txBox="1"/>
          <p:nvPr/>
        </p:nvSpPr>
        <p:spPr>
          <a:xfrm rot="1727449">
            <a:off x="4521108" y="4602984"/>
            <a:ext cx="2545567" cy="954107"/>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Победители </a:t>
            </a: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XII </a:t>
            </a:r>
            <a:r>
              <a:rPr lang="ru-RU" sz="1400" b="1" dirty="0" err="1" smtClean="0">
                <a:latin typeface="Times New Roman" pitchFamily="18" charset="0"/>
                <a:cs typeface="Times New Roman" pitchFamily="18" charset="0"/>
              </a:rPr>
              <a:t>междун</a:t>
            </a:r>
            <a:r>
              <a:rPr lang="en-US" sz="1400" b="1" dirty="0">
                <a:latin typeface="Times New Roman" pitchFamily="18" charset="0"/>
                <a:cs typeface="Times New Roman" pitchFamily="18" charset="0"/>
              </a:rPr>
              <a:t>a</a:t>
            </a:r>
            <a:r>
              <a:rPr lang="ru-RU" sz="1400" b="1" dirty="0" smtClean="0">
                <a:latin typeface="Times New Roman" pitchFamily="18" charset="0"/>
                <a:cs typeface="Times New Roman" pitchFamily="18" charset="0"/>
              </a:rPr>
              <a:t>родной олимпиады </a:t>
            </a:r>
            <a:endParaRPr lang="en-US"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a:t>
            </a:r>
            <a:r>
              <a:rPr lang="en-US" sz="1400" b="1" dirty="0" smtClean="0">
                <a:latin typeface="Times New Roman" pitchFamily="18" charset="0"/>
                <a:cs typeface="Times New Roman" pitchFamily="18" charset="0"/>
              </a:rPr>
              <a:t>Go West</a:t>
            </a:r>
            <a:r>
              <a:rPr lang="ru-RU"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p:txBody>
      </p:sp>
      <p:sp>
        <p:nvSpPr>
          <p:cNvPr id="11278" name="Rectangle 14"/>
          <p:cNvSpPr>
            <a:spLocks noChangeArrowheads="1"/>
          </p:cNvSpPr>
          <p:nvPr/>
        </p:nvSpPr>
        <p:spPr bwMode="auto">
          <a:xfrm rot="3134304">
            <a:off x="4218498" y="6849774"/>
            <a:ext cx="266893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a:cs typeface="Times New Roman" pitchFamily="18" charset="0"/>
              </a:rPr>
              <a:t>Благодарственное письмо</a:t>
            </a:r>
            <a:endParaRPr kumimoji="0" lang="en-US" sz="1400" b="1" i="0" u="none" strike="noStrike" cap="none" normalizeH="0" baseline="0" dirty="0" smtClean="0">
              <a:ln>
                <a:noFill/>
              </a:ln>
              <a:solidFill>
                <a:schemeClr val="tx1"/>
              </a:solidFill>
              <a:effectLst/>
              <a:latin typeface="Times New Roman" pitchFamily="18" charset="0"/>
              <a:ea typeface="Calibri"/>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a:cs typeface="Times New Roman" pitchFamily="18" charset="0"/>
              </a:rPr>
              <a:t> руководителя образования </a:t>
            </a:r>
            <a:endParaRPr kumimoji="0" lang="en-US" sz="1400" b="1" i="0" u="none" strike="noStrike" cap="none" normalizeH="0" baseline="0" dirty="0" smtClean="0">
              <a:ln>
                <a:noFill/>
              </a:ln>
              <a:solidFill>
                <a:schemeClr val="tx1"/>
              </a:solidFill>
              <a:effectLst/>
              <a:latin typeface="Times New Roman" pitchFamily="18" charset="0"/>
              <a:ea typeface="Calibri"/>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ea typeface="Calibri"/>
                <a:cs typeface="Times New Roman" pitchFamily="18" charset="0"/>
              </a:rPr>
              <a:t>Акмолинской</a:t>
            </a:r>
            <a:r>
              <a:rPr kumimoji="0" lang="ru-RU" sz="1400" b="1" i="0" u="none" strike="noStrike" cap="none" normalizeH="0" baseline="0" dirty="0" smtClean="0">
                <a:ln>
                  <a:noFill/>
                </a:ln>
                <a:solidFill>
                  <a:schemeClr val="tx1"/>
                </a:solidFill>
                <a:effectLst/>
                <a:latin typeface="Times New Roman" pitchFamily="18" charset="0"/>
                <a:ea typeface="Calibri"/>
                <a:cs typeface="Times New Roman" pitchFamily="18" charset="0"/>
              </a:rPr>
              <a:t> области №2878, </a:t>
            </a:r>
            <a:endParaRPr kumimoji="0" lang="en-US" sz="1400" b="1" i="0" u="none" strike="noStrike" cap="none" normalizeH="0" baseline="0" dirty="0" smtClean="0">
              <a:ln>
                <a:noFill/>
              </a:ln>
              <a:solidFill>
                <a:schemeClr val="tx1"/>
              </a:solidFill>
              <a:effectLst/>
              <a:latin typeface="Times New Roman" pitchFamily="18" charset="0"/>
              <a:ea typeface="Calibri"/>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a:cs typeface="Times New Roman" pitchFamily="18" charset="0"/>
              </a:rPr>
              <a:t>2017год</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48" name="Прямоугольник 47"/>
          <p:cNvSpPr/>
          <p:nvPr/>
        </p:nvSpPr>
        <p:spPr>
          <a:xfrm rot="18881683">
            <a:off x="1897020" y="7467157"/>
            <a:ext cx="3429000" cy="738664"/>
          </a:xfrm>
          <a:prstGeom prst="rect">
            <a:avLst/>
          </a:prstGeom>
        </p:spPr>
        <p:txBody>
          <a:bodyPr>
            <a:spAutoFit/>
          </a:bodyPr>
          <a:lstStyle/>
          <a:p>
            <a:pPr algn="ctr"/>
            <a:r>
              <a:rPr lang="ru-RU" sz="1400" b="1" dirty="0" smtClean="0">
                <a:latin typeface="Times New Roman" pitchFamily="18" charset="0"/>
                <a:cs typeface="Times New Roman" pitchFamily="18" charset="0"/>
              </a:rPr>
              <a:t>Победители</a:t>
            </a:r>
          </a:p>
          <a:p>
            <a:pPr algn="ctr"/>
            <a:r>
              <a:rPr lang="ru-RU" sz="1400" b="1" dirty="0" smtClean="0">
                <a:latin typeface="Times New Roman" pitchFamily="18" charset="0"/>
                <a:cs typeface="Times New Roman" pitchFamily="18" charset="0"/>
              </a:rPr>
              <a:t>Международной </a:t>
            </a:r>
          </a:p>
          <a:p>
            <a:pPr algn="ctr"/>
            <a:r>
              <a:rPr lang="ru-RU" sz="1400" b="1" dirty="0" smtClean="0">
                <a:latin typeface="Times New Roman" pitchFamily="18" charset="0"/>
                <a:cs typeface="Times New Roman" pitchFamily="18" charset="0"/>
              </a:rPr>
              <a:t>олимпиады </a:t>
            </a:r>
            <a:r>
              <a:rPr lang="ru-RU" sz="1400" b="1" dirty="0">
                <a:latin typeface="Times New Roman" pitchFamily="18" charset="0"/>
                <a:cs typeface="Times New Roman" pitchFamily="18" charset="0"/>
              </a:rPr>
              <a:t>«</a:t>
            </a:r>
            <a:r>
              <a:rPr lang="ru-RU" sz="1400" b="1" dirty="0" err="1" smtClean="0">
                <a:latin typeface="Times New Roman" pitchFamily="18" charset="0"/>
                <a:cs typeface="Times New Roman" pitchFamily="18" charset="0"/>
              </a:rPr>
              <a:t>Фоксфорд</a:t>
            </a:r>
            <a:r>
              <a:rPr lang="ru-RU"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p:txBody>
      </p:sp>
      <p:sp>
        <p:nvSpPr>
          <p:cNvPr id="49" name="Прямоугольник 48"/>
          <p:cNvSpPr/>
          <p:nvPr/>
        </p:nvSpPr>
        <p:spPr>
          <a:xfrm rot="20801807">
            <a:off x="-40013" y="6759860"/>
            <a:ext cx="3429000" cy="954107"/>
          </a:xfrm>
          <a:prstGeom prst="rect">
            <a:avLst/>
          </a:prstGeom>
        </p:spPr>
        <p:txBody>
          <a:bodyPr>
            <a:spAutoFit/>
          </a:bodyPr>
          <a:lstStyle/>
          <a:p>
            <a:pPr algn="ctr"/>
            <a:r>
              <a:rPr lang="ru-RU" sz="1400" b="1" dirty="0" smtClean="0">
                <a:latin typeface="Times New Roman" pitchFamily="18" charset="0"/>
                <a:cs typeface="Times New Roman" pitchFamily="18" charset="0"/>
              </a:rPr>
              <a:t>Победитель конкурса </a:t>
            </a:r>
          </a:p>
          <a:p>
            <a:pPr algn="ctr"/>
            <a:r>
              <a:rPr lang="ru-RU" sz="1400" b="1" dirty="0" smtClean="0">
                <a:latin typeface="Times New Roman" pitchFamily="18" charset="0"/>
                <a:cs typeface="Times New Roman" pitchFamily="18" charset="0"/>
              </a:rPr>
              <a:t>открытых </a:t>
            </a:r>
            <a:r>
              <a:rPr lang="ru-RU" sz="1400" b="1" dirty="0">
                <a:latin typeface="Times New Roman" pitchFamily="18" charset="0"/>
                <a:cs typeface="Times New Roman" pitchFamily="18" charset="0"/>
              </a:rPr>
              <a:t>уроков </a:t>
            </a:r>
            <a:endParaRPr lang="ru-RU"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a:t>
            </a:r>
            <a:r>
              <a:rPr lang="ru-RU" sz="1400" b="1" dirty="0">
                <a:latin typeface="Times New Roman" pitchFamily="18" charset="0"/>
                <a:cs typeface="Times New Roman" pitchFamily="18" charset="0"/>
              </a:rPr>
              <a:t>Уча других, </a:t>
            </a:r>
            <a:endParaRPr lang="ru-RU"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мы </a:t>
            </a:r>
            <a:r>
              <a:rPr lang="ru-RU" sz="1400" b="1" dirty="0">
                <a:latin typeface="Times New Roman" pitchFamily="18" charset="0"/>
                <a:cs typeface="Times New Roman" pitchFamily="18" charset="0"/>
              </a:rPr>
              <a:t>учимся сами» </a:t>
            </a:r>
          </a:p>
        </p:txBody>
      </p:sp>
      <p:sp>
        <p:nvSpPr>
          <p:cNvPr id="50" name="Прямоугольник 49"/>
          <p:cNvSpPr/>
          <p:nvPr/>
        </p:nvSpPr>
        <p:spPr>
          <a:xfrm rot="2123996">
            <a:off x="-397829" y="5048354"/>
            <a:ext cx="3429000" cy="954107"/>
          </a:xfrm>
          <a:prstGeom prst="rect">
            <a:avLst/>
          </a:prstGeom>
        </p:spPr>
        <p:txBody>
          <a:bodyPr>
            <a:spAutoFit/>
          </a:bodyPr>
          <a:lstStyle/>
          <a:p>
            <a:pPr algn="ctr"/>
            <a:r>
              <a:rPr lang="ru-RU" sz="1400" b="1" dirty="0" smtClean="0">
                <a:latin typeface="Times New Roman" pitchFamily="18" charset="0"/>
                <a:cs typeface="Times New Roman" pitchFamily="18" charset="0"/>
              </a:rPr>
              <a:t>Победитель </a:t>
            </a:r>
          </a:p>
          <a:p>
            <a:pPr algn="ctr"/>
            <a:r>
              <a:rPr lang="ru-RU" sz="1400" b="1" dirty="0" smtClean="0">
                <a:latin typeface="Times New Roman" pitchFamily="18" charset="0"/>
                <a:cs typeface="Times New Roman" pitchFamily="18" charset="0"/>
              </a:rPr>
              <a:t>1 Международной олимпиады «Педагогический </a:t>
            </a:r>
            <a:r>
              <a:rPr lang="ru-RU" sz="1400" b="1" dirty="0">
                <a:latin typeface="Times New Roman" pitchFamily="18" charset="0"/>
                <a:cs typeface="Times New Roman" pitchFamily="18" charset="0"/>
              </a:rPr>
              <a:t>багаж» от проекта </a:t>
            </a:r>
            <a:r>
              <a:rPr lang="en-US" sz="1400" b="1" dirty="0">
                <a:latin typeface="Times New Roman" pitchFamily="18" charset="0"/>
                <a:cs typeface="Times New Roman" pitchFamily="18" charset="0"/>
              </a:rPr>
              <a:t>mega</a:t>
            </a:r>
            <a:r>
              <a:rPr lang="ru-RU" sz="1400" b="1" dirty="0">
                <a:latin typeface="Times New Roman" pitchFamily="18" charset="0"/>
                <a:cs typeface="Times New Roman" pitchFamily="18" charset="0"/>
              </a:rPr>
              <a:t>-</a:t>
            </a:r>
            <a:r>
              <a:rPr lang="en-US" sz="1400" b="1" dirty="0" err="1">
                <a:latin typeface="Times New Roman" pitchFamily="18" charset="0"/>
                <a:cs typeface="Times New Roman" pitchFamily="18" charset="0"/>
              </a:rPr>
              <a:t>talant</a:t>
            </a:r>
            <a:r>
              <a:rPr lang="ru-RU" sz="1400" b="1" dirty="0">
                <a:latin typeface="Times New Roman" pitchFamily="18" charset="0"/>
                <a:cs typeface="Times New Roman" pitchFamily="18" charset="0"/>
              </a:rPr>
              <a:t>.</a:t>
            </a:r>
            <a:r>
              <a:rPr lang="en-US" sz="1400" b="1" dirty="0" smtClean="0">
                <a:latin typeface="Times New Roman" pitchFamily="18" charset="0"/>
                <a:cs typeface="Times New Roman" pitchFamily="18" charset="0"/>
              </a:rPr>
              <a:t>com</a:t>
            </a:r>
            <a:endParaRPr lang="ru-RU" sz="1400" b="1" dirty="0">
              <a:latin typeface="Times New Roman" pitchFamily="18" charset="0"/>
              <a:cs typeface="Times New Roman" pitchFamily="18" charset="0"/>
            </a:endParaRPr>
          </a:p>
        </p:txBody>
      </p:sp>
      <p:sp>
        <p:nvSpPr>
          <p:cNvPr id="23" name="TextBox 22"/>
          <p:cNvSpPr txBox="1"/>
          <p:nvPr/>
        </p:nvSpPr>
        <p:spPr>
          <a:xfrm>
            <a:off x="1785926" y="4572000"/>
            <a:ext cx="3018710" cy="954107"/>
          </a:xfrm>
          <a:prstGeom prst="rect">
            <a:avLst/>
          </a:prstGeom>
          <a:noFill/>
        </p:spPr>
        <p:txBody>
          <a:bodyPr wrap="none" rtlCol="0">
            <a:spAutoFit/>
          </a:bodyPr>
          <a:lstStyle/>
          <a:p>
            <a:pPr algn="ctr"/>
            <a:r>
              <a:rPr lang="ru-RU" sz="1400" b="1" dirty="0" smtClean="0">
                <a:latin typeface="Times New Roman" pitchFamily="18" charset="0"/>
                <a:cs typeface="Times New Roman" pitchFamily="18" charset="0"/>
              </a:rPr>
              <a:t>Акимова Екатерина Вячеславовна</a:t>
            </a:r>
          </a:p>
          <a:p>
            <a:pPr algn="ctr"/>
            <a:r>
              <a:rPr lang="ru-RU" sz="1400" b="1" dirty="0" smtClean="0">
                <a:latin typeface="Times New Roman" pitchFamily="18" charset="0"/>
                <a:cs typeface="Times New Roman" pitchFamily="18" charset="0"/>
              </a:rPr>
              <a:t>учитель английского языка </a:t>
            </a:r>
          </a:p>
          <a:p>
            <a:pPr algn="ctr"/>
            <a:r>
              <a:rPr lang="ru-RU" sz="1400" b="1" dirty="0" smtClean="0">
                <a:latin typeface="Times New Roman" pitchFamily="18" charset="0"/>
                <a:cs typeface="Times New Roman" pitchFamily="18" charset="0"/>
              </a:rPr>
              <a:t>школы-гимназии №6</a:t>
            </a:r>
          </a:p>
          <a:p>
            <a:pPr algn="ctr"/>
            <a:r>
              <a:rPr lang="ru-RU" sz="1400" b="1" dirty="0" smtClean="0">
                <a:latin typeface="Times New Roman" pitchFamily="18" charset="0"/>
                <a:cs typeface="Times New Roman" pitchFamily="18" charset="0"/>
              </a:rPr>
              <a:t> имени Абая </a:t>
            </a:r>
            <a:r>
              <a:rPr lang="ru-RU" sz="1400" b="1" dirty="0" err="1" smtClean="0">
                <a:latin typeface="Times New Roman" pitchFamily="18" charset="0"/>
                <a:cs typeface="Times New Roman" pitchFamily="18" charset="0"/>
              </a:rPr>
              <a:t>Кунанбаева</a:t>
            </a:r>
            <a:endParaRPr lang="ru-RU"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33\Desktop\mini_6.jpg"/>
          <p:cNvPicPr>
            <a:picLocks noChangeAspect="1" noChangeArrowheads="1"/>
          </p:cNvPicPr>
          <p:nvPr/>
        </p:nvPicPr>
        <p:blipFill rotWithShape="1">
          <a:blip r:embed="rId2">
            <a:extLst>
              <a:ext uri="{28A0092B-C50C-407E-A947-70E740481C1C}">
                <a14:useLocalDpi xmlns:a14="http://schemas.microsoft.com/office/drawing/2010/main" val="0"/>
              </a:ext>
            </a:extLst>
          </a:blip>
          <a:srcRect l="13735" r="17215"/>
          <a:stretch/>
        </p:blipFill>
        <p:spPr bwMode="auto">
          <a:xfrm>
            <a:off x="1947839" y="2933025"/>
            <a:ext cx="2877193" cy="3121711"/>
          </a:xfrm>
          <a:prstGeom prst="rect">
            <a:avLst/>
          </a:prstGeom>
          <a:noFill/>
          <a:extLst>
            <a:ext uri="{909E8E84-426E-40DD-AFC4-6F175D3DCCD1}">
              <a14:hiddenFill xmlns:a14="http://schemas.microsoft.com/office/drawing/2010/main">
                <a:solidFill>
                  <a:srgbClr val="FFFFFF"/>
                </a:solidFill>
              </a14:hiddenFill>
            </a:ext>
          </a:extLst>
        </p:spPr>
      </p:pic>
      <p:sp>
        <p:nvSpPr>
          <p:cNvPr id="4" name="Пятно 2 3"/>
          <p:cNvSpPr/>
          <p:nvPr/>
        </p:nvSpPr>
        <p:spPr>
          <a:xfrm>
            <a:off x="4437110" y="3311860"/>
            <a:ext cx="2420889" cy="1944216"/>
          </a:xfrm>
          <a:prstGeom prst="irregularSeal2">
            <a:avLst/>
          </a:prstGeom>
          <a:gradFill>
            <a:gsLst>
              <a:gs pos="0">
                <a:srgbClr val="00FF00"/>
              </a:gs>
              <a:gs pos="50000">
                <a:schemeClr val="bg1"/>
              </a:gs>
              <a:gs pos="100000">
                <a:srgbClr val="00FF00"/>
              </a:gs>
            </a:gsLst>
            <a:lin ang="5400000" scaled="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100" dirty="0" smtClean="0">
                <a:solidFill>
                  <a:schemeClr val="tx1"/>
                </a:solidFill>
                <a:latin typeface="Times New Roman" pitchFamily="18" charset="0"/>
                <a:cs typeface="Times New Roman" pitchFamily="18" charset="0"/>
              </a:rPr>
              <a:t>2017 ж. Облыстық шығармашы-лық байқау,</a:t>
            </a:r>
          </a:p>
          <a:p>
            <a:pPr algn="ctr"/>
            <a:r>
              <a:rPr lang="kk-KZ" sz="1100" dirty="0" smtClean="0">
                <a:solidFill>
                  <a:schemeClr val="tx1"/>
                </a:solidFill>
                <a:latin typeface="Times New Roman" pitchFamily="18" charset="0"/>
                <a:cs typeface="Times New Roman" pitchFamily="18" charset="0"/>
              </a:rPr>
              <a:t> І орын, Курдюкова А.</a:t>
            </a:r>
            <a:endParaRPr lang="ru-RU" sz="1100" dirty="0">
              <a:solidFill>
                <a:schemeClr val="tx1"/>
              </a:solidFill>
              <a:latin typeface="Times New Roman" pitchFamily="18" charset="0"/>
              <a:cs typeface="Times New Roman" pitchFamily="18" charset="0"/>
            </a:endParaRPr>
          </a:p>
        </p:txBody>
      </p:sp>
      <p:sp>
        <p:nvSpPr>
          <p:cNvPr id="15" name="Пятно 2 14"/>
          <p:cNvSpPr/>
          <p:nvPr/>
        </p:nvSpPr>
        <p:spPr>
          <a:xfrm>
            <a:off x="2961297" y="5141962"/>
            <a:ext cx="3059991" cy="1755812"/>
          </a:xfrm>
          <a:prstGeom prst="irregularSeal2">
            <a:avLst/>
          </a:prstGeom>
          <a:gradFill>
            <a:gsLst>
              <a:gs pos="0">
                <a:srgbClr val="FFFF00"/>
              </a:gs>
              <a:gs pos="50000">
                <a:schemeClr val="bg1"/>
              </a:gs>
              <a:gs pos="100000">
                <a:srgbClr val="FFFF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k-KZ" sz="1100" dirty="0" smtClean="0">
              <a:solidFill>
                <a:schemeClr val="tx1"/>
              </a:solidFill>
              <a:latin typeface="Times New Roman" pitchFamily="18" charset="0"/>
              <a:cs typeface="Times New Roman" pitchFamily="18" charset="0"/>
            </a:endParaRPr>
          </a:p>
          <a:p>
            <a:r>
              <a:rPr lang="kk-KZ" sz="1100" dirty="0" smtClean="0">
                <a:solidFill>
                  <a:schemeClr val="tx1"/>
                </a:solidFill>
                <a:latin typeface="Times New Roman" pitchFamily="18" charset="0"/>
                <a:cs typeface="Times New Roman" pitchFamily="18" charset="0"/>
              </a:rPr>
              <a:t>2017 ж. Степногорск </a:t>
            </a:r>
            <a:r>
              <a:rPr lang="kk-KZ" sz="1100" dirty="0">
                <a:solidFill>
                  <a:schemeClr val="tx1"/>
                </a:solidFill>
                <a:latin typeface="Times New Roman" pitchFamily="18" charset="0"/>
                <a:cs typeface="Times New Roman" pitchFamily="18" charset="0"/>
              </a:rPr>
              <a:t>қаласы білім </a:t>
            </a:r>
            <a:r>
              <a:rPr lang="kk-KZ" sz="1100" dirty="0" smtClean="0">
                <a:solidFill>
                  <a:schemeClr val="tx1"/>
                </a:solidFill>
                <a:latin typeface="Times New Roman" pitchFamily="18" charset="0"/>
                <a:cs typeface="Times New Roman" pitchFamily="18" charset="0"/>
              </a:rPr>
              <a:t>бөлімі басшысының мадақтамасы</a:t>
            </a:r>
            <a:endParaRPr lang="ru-RU" sz="1100" dirty="0">
              <a:solidFill>
                <a:schemeClr val="tx1"/>
              </a:solidFill>
              <a:latin typeface="Times New Roman" pitchFamily="18" charset="0"/>
              <a:cs typeface="Times New Roman" pitchFamily="18" charset="0"/>
            </a:endParaRPr>
          </a:p>
        </p:txBody>
      </p:sp>
      <p:sp>
        <p:nvSpPr>
          <p:cNvPr id="16" name="Пятно 2 15"/>
          <p:cNvSpPr/>
          <p:nvPr/>
        </p:nvSpPr>
        <p:spPr>
          <a:xfrm>
            <a:off x="3729312" y="6469118"/>
            <a:ext cx="3128688" cy="2143742"/>
          </a:xfrm>
          <a:prstGeom prst="irregularSeal2">
            <a:avLst/>
          </a:prstGeom>
          <a:gradFill>
            <a:gsLst>
              <a:gs pos="0">
                <a:schemeClr val="tx2">
                  <a:lumMod val="20000"/>
                  <a:lumOff val="80000"/>
                </a:schemeClr>
              </a:gs>
              <a:gs pos="50000">
                <a:schemeClr val="bg1"/>
              </a:gs>
              <a:gs pos="100000">
                <a:schemeClr val="tx2">
                  <a:lumMod val="20000"/>
                  <a:lumOff val="80000"/>
                </a:schemeClr>
              </a:gs>
            </a:gsLst>
            <a:lin ang="5400000" scaled="0"/>
          </a:gra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k-KZ" sz="1200" dirty="0" smtClean="0">
              <a:solidFill>
                <a:schemeClr val="tx1"/>
              </a:solidFill>
              <a:latin typeface="Times New Roman" pitchFamily="18" charset="0"/>
              <a:cs typeface="Times New Roman" pitchFamily="18" charset="0"/>
            </a:endParaRPr>
          </a:p>
          <a:p>
            <a:r>
              <a:rPr lang="kk-KZ" sz="1100" dirty="0" smtClean="0">
                <a:solidFill>
                  <a:schemeClr val="tx1"/>
                </a:solidFill>
                <a:latin typeface="Times New Roman" pitchFamily="18" charset="0"/>
                <a:cs typeface="Times New Roman" pitchFamily="18" charset="0"/>
              </a:rPr>
              <a:t>2017, «Демиург</a:t>
            </a:r>
            <a:r>
              <a:rPr lang="kk-KZ" sz="1100" dirty="0">
                <a:solidFill>
                  <a:schemeClr val="tx1"/>
                </a:solidFill>
                <a:latin typeface="Times New Roman" pitchFamily="18" charset="0"/>
                <a:cs typeface="Times New Roman" pitchFamily="18" charset="0"/>
              </a:rPr>
              <a:t>» </a:t>
            </a:r>
            <a:r>
              <a:rPr lang="kk-KZ" sz="1100" dirty="0" smtClean="0">
                <a:solidFill>
                  <a:schemeClr val="tx1"/>
                </a:solidFill>
                <a:latin typeface="Times New Roman" pitchFamily="18" charset="0"/>
                <a:cs typeface="Times New Roman" pitchFamily="18" charset="0"/>
              </a:rPr>
              <a:t>жалпықазақстан-дық педагогикалық олимпиада,</a:t>
            </a:r>
            <a:endParaRPr lang="ru-RU" sz="1100" dirty="0">
              <a:solidFill>
                <a:schemeClr val="tx1"/>
              </a:solidFill>
              <a:latin typeface="Times New Roman" pitchFamily="18" charset="0"/>
              <a:cs typeface="Times New Roman" pitchFamily="18" charset="0"/>
            </a:endParaRPr>
          </a:p>
          <a:p>
            <a:r>
              <a:rPr lang="kk-KZ" sz="1100" dirty="0">
                <a:solidFill>
                  <a:schemeClr val="tx1"/>
                </a:solidFill>
                <a:latin typeface="Times New Roman" pitchFamily="18" charset="0"/>
                <a:cs typeface="Times New Roman" pitchFamily="18" charset="0"/>
              </a:rPr>
              <a:t> І дәрежелі  диплом</a:t>
            </a:r>
            <a:endParaRPr lang="ru-RU" sz="1100" dirty="0">
              <a:solidFill>
                <a:schemeClr val="tx1"/>
              </a:solidFill>
              <a:latin typeface="Times New Roman" pitchFamily="18" charset="0"/>
              <a:cs typeface="Times New Roman" pitchFamily="18" charset="0"/>
            </a:endParaRPr>
          </a:p>
        </p:txBody>
      </p:sp>
      <p:sp>
        <p:nvSpPr>
          <p:cNvPr id="18" name="Пятно 2 17"/>
          <p:cNvSpPr/>
          <p:nvPr/>
        </p:nvSpPr>
        <p:spPr>
          <a:xfrm>
            <a:off x="4197510" y="1424237"/>
            <a:ext cx="2839365" cy="2160240"/>
          </a:xfrm>
          <a:prstGeom prst="irregularSeal2">
            <a:avLst/>
          </a:prstGeom>
          <a:gradFill>
            <a:gsLst>
              <a:gs pos="0">
                <a:srgbClr val="FFFF00"/>
              </a:gs>
              <a:gs pos="50000">
                <a:schemeClr val="bg1"/>
              </a:gs>
              <a:gs pos="100000">
                <a:srgbClr val="FFFF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100" dirty="0" smtClean="0">
                <a:solidFill>
                  <a:schemeClr val="tx1"/>
                </a:solidFill>
                <a:latin typeface="Times New Roman" pitchFamily="18" charset="0"/>
                <a:cs typeface="Times New Roman" pitchFamily="18" charset="0"/>
              </a:rPr>
              <a:t>2017, «Зият</a:t>
            </a:r>
            <a:r>
              <a:rPr lang="kk-KZ" sz="1100" dirty="0">
                <a:solidFill>
                  <a:schemeClr val="tx1"/>
                </a:solidFill>
                <a:latin typeface="Times New Roman" pitchFamily="18" charset="0"/>
                <a:cs typeface="Times New Roman" pitchFamily="18" charset="0"/>
              </a:rPr>
              <a:t>» жалпықазақстандық қашықтық олимпиадасы, Алғыс хат</a:t>
            </a:r>
            <a:endParaRPr lang="ru-RU" sz="1100" dirty="0">
              <a:solidFill>
                <a:schemeClr val="tx1"/>
              </a:solidFill>
              <a:latin typeface="Times New Roman" pitchFamily="18" charset="0"/>
              <a:cs typeface="Times New Roman" pitchFamily="18" charset="0"/>
            </a:endParaRPr>
          </a:p>
        </p:txBody>
      </p:sp>
      <p:sp>
        <p:nvSpPr>
          <p:cNvPr id="19" name="Пятно 2 18"/>
          <p:cNvSpPr/>
          <p:nvPr/>
        </p:nvSpPr>
        <p:spPr>
          <a:xfrm>
            <a:off x="-350" y="3419872"/>
            <a:ext cx="2239844" cy="1520552"/>
          </a:xfrm>
          <a:prstGeom prst="irregularSeal2">
            <a:avLst/>
          </a:prstGeom>
          <a:gradFill>
            <a:gsLst>
              <a:gs pos="0">
                <a:srgbClr val="00FF00"/>
              </a:gs>
              <a:gs pos="50000">
                <a:schemeClr val="bg1"/>
              </a:gs>
              <a:gs pos="100000">
                <a:srgbClr val="00FF00"/>
              </a:gs>
            </a:gsLst>
            <a:lin ang="5400000" scaled="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2017, </a:t>
            </a:r>
            <a:r>
              <a:rPr lang="ru-RU" sz="1200" dirty="0" err="1" smtClean="0">
                <a:solidFill>
                  <a:schemeClr val="tx1"/>
                </a:solidFill>
                <a:latin typeface="Times New Roman" pitchFamily="18" charset="0"/>
                <a:cs typeface="Times New Roman" pitchFamily="18" charset="0"/>
              </a:rPr>
              <a:t>қала</a:t>
            </a:r>
            <a:r>
              <a:rPr lang="ru-RU" sz="1200" dirty="0" smtClean="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әкімінің</a:t>
            </a:r>
            <a:r>
              <a:rPr lang="ru-RU" sz="1200" dirty="0">
                <a:solidFill>
                  <a:schemeClr val="tx1"/>
                </a:solidFill>
                <a:latin typeface="Times New Roman" pitchFamily="18" charset="0"/>
                <a:cs typeface="Times New Roman" pitchFamily="18" charset="0"/>
              </a:rPr>
              <a:t> </a:t>
            </a:r>
            <a:r>
              <a:rPr lang="ru-RU" sz="1200" dirty="0" err="1" smtClean="0">
                <a:solidFill>
                  <a:schemeClr val="tx1"/>
                </a:solidFill>
                <a:latin typeface="Times New Roman" pitchFamily="18" charset="0"/>
                <a:cs typeface="Times New Roman" pitchFamily="18" charset="0"/>
              </a:rPr>
              <a:t>Алғыс</a:t>
            </a:r>
            <a:r>
              <a:rPr lang="ru-RU" sz="1200" dirty="0" smtClean="0">
                <a:solidFill>
                  <a:schemeClr val="tx1"/>
                </a:solidFill>
                <a:latin typeface="Times New Roman" pitchFamily="18" charset="0"/>
                <a:cs typeface="Times New Roman" pitchFamily="18" charset="0"/>
              </a:rPr>
              <a:t> хаты</a:t>
            </a:r>
            <a:endParaRPr lang="ru-RU" sz="1200" dirty="0">
              <a:solidFill>
                <a:schemeClr val="tx1"/>
              </a:solidFill>
              <a:latin typeface="Times New Roman" pitchFamily="18" charset="0"/>
              <a:cs typeface="Times New Roman" pitchFamily="18" charset="0"/>
            </a:endParaRPr>
          </a:p>
        </p:txBody>
      </p:sp>
      <p:sp>
        <p:nvSpPr>
          <p:cNvPr id="20" name="Пятно 2 19"/>
          <p:cNvSpPr/>
          <p:nvPr/>
        </p:nvSpPr>
        <p:spPr>
          <a:xfrm>
            <a:off x="1776827" y="-180528"/>
            <a:ext cx="3659058" cy="2528276"/>
          </a:xfrm>
          <a:prstGeom prst="irregularSeal2">
            <a:avLst/>
          </a:prstGeom>
          <a:gradFill>
            <a:gsLst>
              <a:gs pos="0">
                <a:schemeClr val="tx2">
                  <a:lumMod val="20000"/>
                  <a:lumOff val="80000"/>
                </a:schemeClr>
              </a:gs>
              <a:gs pos="50000">
                <a:schemeClr val="bg1"/>
              </a:gs>
              <a:gs pos="100000">
                <a:srgbClr val="FFCCFF"/>
              </a:gs>
            </a:gsLst>
            <a:lin ang="5400000" scaled="0"/>
          </a:gra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k-KZ" sz="1100" b="1" dirty="0" smtClean="0">
              <a:solidFill>
                <a:schemeClr val="tx1"/>
              </a:solidFill>
              <a:latin typeface="Times New Roman" pitchFamily="18" charset="0"/>
              <a:cs typeface="Times New Roman" pitchFamily="18" charset="0"/>
            </a:endParaRPr>
          </a:p>
          <a:p>
            <a:endParaRPr lang="kk-KZ" sz="1100" b="1" dirty="0">
              <a:solidFill>
                <a:schemeClr val="tx1"/>
              </a:solidFill>
              <a:latin typeface="Times New Roman" pitchFamily="18" charset="0"/>
              <a:cs typeface="Times New Roman" pitchFamily="18" charset="0"/>
            </a:endParaRPr>
          </a:p>
          <a:p>
            <a:r>
              <a:rPr lang="kk-KZ" sz="1100" b="1" dirty="0" smtClean="0">
                <a:solidFill>
                  <a:schemeClr val="tx1"/>
                </a:solidFill>
                <a:latin typeface="Times New Roman" pitchFamily="18" charset="0"/>
                <a:cs typeface="Times New Roman" pitchFamily="18" charset="0"/>
              </a:rPr>
              <a:t>2016, Ы.Алтынсарин ат. Ұлттық білім академиясы  ІІІ </a:t>
            </a:r>
            <a:r>
              <a:rPr lang="kk-KZ" sz="1100" b="1" dirty="0">
                <a:solidFill>
                  <a:schemeClr val="tx1"/>
                </a:solidFill>
                <a:latin typeface="Times New Roman" pitchFamily="18" charset="0"/>
                <a:cs typeface="Times New Roman" pitchFamily="18" charset="0"/>
              </a:rPr>
              <a:t>халықаралық ғылыми-практикалық конференция, </a:t>
            </a:r>
            <a:endParaRPr lang="ru-RU" sz="1100" b="1" i="1" dirty="0">
              <a:solidFill>
                <a:schemeClr val="tx1"/>
              </a:solidFill>
              <a:latin typeface="Times New Roman" pitchFamily="18" charset="0"/>
              <a:cs typeface="Times New Roman" pitchFamily="18" charset="0"/>
            </a:endParaRPr>
          </a:p>
          <a:p>
            <a:r>
              <a:rPr lang="kk-KZ" sz="1100" b="1" dirty="0">
                <a:solidFill>
                  <a:schemeClr val="tx1"/>
                </a:solidFill>
                <a:latin typeface="Times New Roman" pitchFamily="18" charset="0"/>
                <a:cs typeface="Times New Roman" pitchFamily="18" charset="0"/>
              </a:rPr>
              <a:t>сертификат</a:t>
            </a:r>
            <a:endParaRPr lang="ru-RU" sz="1100" b="1" i="1" dirty="0">
              <a:solidFill>
                <a:schemeClr val="tx1"/>
              </a:solidFill>
              <a:latin typeface="Times New Roman" pitchFamily="18" charset="0"/>
              <a:cs typeface="Times New Roman" pitchFamily="18" charset="0"/>
            </a:endParaRPr>
          </a:p>
        </p:txBody>
      </p:sp>
      <p:sp>
        <p:nvSpPr>
          <p:cNvPr id="21" name="Пятно 2 20"/>
          <p:cNvSpPr/>
          <p:nvPr/>
        </p:nvSpPr>
        <p:spPr>
          <a:xfrm>
            <a:off x="0" y="6516216"/>
            <a:ext cx="3895678" cy="2118532"/>
          </a:xfrm>
          <a:prstGeom prst="irregularSeal2">
            <a:avLst/>
          </a:prstGeom>
          <a:gradFill>
            <a:gsLst>
              <a:gs pos="0">
                <a:srgbClr val="FF00FF"/>
              </a:gs>
              <a:gs pos="50000">
                <a:schemeClr val="bg1"/>
              </a:gs>
              <a:gs pos="100000">
                <a:schemeClr val="bg1"/>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k-KZ" sz="1200" dirty="0" smtClean="0">
              <a:solidFill>
                <a:schemeClr val="tx1"/>
              </a:solidFill>
              <a:latin typeface="Times New Roman" pitchFamily="18" charset="0"/>
              <a:cs typeface="Times New Roman" pitchFamily="18" charset="0"/>
            </a:endParaRPr>
          </a:p>
          <a:p>
            <a:r>
              <a:rPr lang="kk-KZ" sz="1100" dirty="0" smtClean="0">
                <a:solidFill>
                  <a:schemeClr val="tx1"/>
                </a:solidFill>
                <a:latin typeface="Times New Roman" pitchFamily="18" charset="0"/>
                <a:cs typeface="Times New Roman" pitchFamily="18" charset="0"/>
              </a:rPr>
              <a:t>2017,«Просвещение» </a:t>
            </a:r>
            <a:r>
              <a:rPr lang="kk-KZ" sz="1100" dirty="0">
                <a:solidFill>
                  <a:schemeClr val="tx1"/>
                </a:solidFill>
                <a:latin typeface="Times New Roman" pitchFamily="18" charset="0"/>
                <a:cs typeface="Times New Roman" pitchFamily="18" charset="0"/>
              </a:rPr>
              <a:t>республикалық </a:t>
            </a:r>
            <a:r>
              <a:rPr lang="kk-KZ" sz="1100" dirty="0" smtClean="0">
                <a:solidFill>
                  <a:schemeClr val="tx1"/>
                </a:solidFill>
                <a:latin typeface="Times New Roman" pitchFamily="18" charset="0"/>
                <a:cs typeface="Times New Roman" pitchFamily="18" charset="0"/>
              </a:rPr>
              <a:t>ақпарат-тық-әдістемелік </a:t>
            </a:r>
            <a:r>
              <a:rPr lang="kk-KZ" sz="1100" dirty="0">
                <a:solidFill>
                  <a:schemeClr val="tx1"/>
                </a:solidFill>
                <a:latin typeface="Times New Roman" pitchFamily="18" charset="0"/>
                <a:cs typeface="Times New Roman" pitchFamily="18" charset="0"/>
              </a:rPr>
              <a:t>орталығы, </a:t>
            </a:r>
            <a:r>
              <a:rPr lang="ru-RU" sz="1100" dirty="0">
                <a:solidFill>
                  <a:schemeClr val="tx1"/>
                </a:solidFill>
                <a:latin typeface="Times New Roman" pitchFamily="18" charset="0"/>
                <a:cs typeface="Times New Roman" pitchFamily="18" charset="0"/>
              </a:rPr>
              <a:t> </a:t>
            </a:r>
            <a:r>
              <a:rPr lang="kk-KZ" sz="1100" dirty="0" smtClean="0">
                <a:solidFill>
                  <a:schemeClr val="tx1"/>
                </a:solidFill>
                <a:latin typeface="Times New Roman" pitchFamily="18" charset="0"/>
                <a:cs typeface="Times New Roman" pitchFamily="18" charset="0"/>
              </a:rPr>
              <a:t>І </a:t>
            </a:r>
            <a:r>
              <a:rPr lang="kk-KZ" sz="1100" dirty="0">
                <a:solidFill>
                  <a:schemeClr val="tx1"/>
                </a:solidFill>
                <a:latin typeface="Times New Roman" pitchFamily="18" charset="0"/>
                <a:cs typeface="Times New Roman" pitchFamily="18" charset="0"/>
              </a:rPr>
              <a:t>дәрежелі  диплом</a:t>
            </a:r>
            <a:endParaRPr lang="ru-RU" sz="1100" dirty="0">
              <a:solidFill>
                <a:schemeClr val="tx1"/>
              </a:solidFill>
              <a:latin typeface="Times New Roman" pitchFamily="18" charset="0"/>
              <a:cs typeface="Times New Roman" pitchFamily="18" charset="0"/>
            </a:endParaRPr>
          </a:p>
        </p:txBody>
      </p:sp>
      <p:sp>
        <p:nvSpPr>
          <p:cNvPr id="22" name="Пятно 2 21"/>
          <p:cNvSpPr/>
          <p:nvPr/>
        </p:nvSpPr>
        <p:spPr>
          <a:xfrm>
            <a:off x="117330" y="4788024"/>
            <a:ext cx="2463269" cy="1931624"/>
          </a:xfrm>
          <a:prstGeom prst="irregularSeal2">
            <a:avLst/>
          </a:prstGeom>
          <a:gradFill>
            <a:gsLst>
              <a:gs pos="0">
                <a:srgbClr val="FFFF99"/>
              </a:gs>
              <a:gs pos="50000">
                <a:schemeClr val="bg1"/>
              </a:gs>
              <a:gs pos="100000">
                <a:srgbClr val="CCECFF"/>
              </a:gs>
            </a:gsLst>
            <a:lin ang="5400000" scaled="0"/>
          </a:gra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k-KZ" sz="1200" dirty="0" smtClean="0">
              <a:solidFill>
                <a:schemeClr val="tx1"/>
              </a:solidFill>
              <a:latin typeface="Times New Roman" pitchFamily="18" charset="0"/>
              <a:cs typeface="Times New Roman" pitchFamily="18" charset="0"/>
            </a:endParaRPr>
          </a:p>
          <a:p>
            <a:r>
              <a:rPr lang="kk-KZ" sz="1100" dirty="0" smtClean="0">
                <a:solidFill>
                  <a:schemeClr val="tx1"/>
                </a:solidFill>
                <a:latin typeface="Times New Roman" pitchFamily="18" charset="0"/>
                <a:cs typeface="Times New Roman" pitchFamily="18" charset="0"/>
              </a:rPr>
              <a:t>2016, Алғыс </a:t>
            </a:r>
            <a:r>
              <a:rPr lang="kk-KZ" sz="1100" dirty="0">
                <a:solidFill>
                  <a:schemeClr val="tx1"/>
                </a:solidFill>
                <a:latin typeface="Times New Roman" pitchFamily="18" charset="0"/>
                <a:cs typeface="Times New Roman" pitchFamily="18" charset="0"/>
              </a:rPr>
              <a:t>хат, </a:t>
            </a:r>
            <a:r>
              <a:rPr lang="kk-KZ" sz="1100" dirty="0" smtClean="0">
                <a:solidFill>
                  <a:schemeClr val="tx1"/>
                </a:solidFill>
                <a:latin typeface="Times New Roman" pitchFamily="18" charset="0"/>
                <a:cs typeface="Times New Roman" pitchFamily="18" charset="0"/>
              </a:rPr>
              <a:t>Мәдениет </a:t>
            </a:r>
            <a:r>
              <a:rPr lang="kk-KZ" sz="1100" dirty="0">
                <a:solidFill>
                  <a:schemeClr val="tx1"/>
                </a:solidFill>
                <a:latin typeface="Times New Roman" pitchFamily="18" charset="0"/>
                <a:cs typeface="Times New Roman" pitchFamily="18" charset="0"/>
              </a:rPr>
              <a:t>және тілдерді дамыту бөлімі</a:t>
            </a:r>
            <a:endParaRPr lang="ru-RU" sz="1100" dirty="0">
              <a:solidFill>
                <a:schemeClr val="tx1"/>
              </a:solidFill>
              <a:latin typeface="Times New Roman" pitchFamily="18" charset="0"/>
              <a:cs typeface="Times New Roman" pitchFamily="18" charset="0"/>
            </a:endParaRPr>
          </a:p>
        </p:txBody>
      </p:sp>
      <p:sp>
        <p:nvSpPr>
          <p:cNvPr id="3" name="12-конечная звезда 2"/>
          <p:cNvSpPr/>
          <p:nvPr/>
        </p:nvSpPr>
        <p:spPr>
          <a:xfrm>
            <a:off x="117330" y="1547664"/>
            <a:ext cx="2267011" cy="1872208"/>
          </a:xfrm>
          <a:prstGeom prst="star12">
            <a:avLst/>
          </a:prstGeom>
          <a:gradFill>
            <a:gsLst>
              <a:gs pos="0">
                <a:srgbClr val="CCFFFF"/>
              </a:gs>
              <a:gs pos="58000">
                <a:schemeClr val="bg1"/>
              </a:gs>
              <a:gs pos="39000">
                <a:schemeClr val="bg1"/>
              </a:gs>
              <a:gs pos="100000">
                <a:srgbClr val="CCFF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100" dirty="0" smtClean="0">
                <a:solidFill>
                  <a:schemeClr val="tx1"/>
                </a:solidFill>
                <a:latin typeface="Times New Roman" pitchFamily="18" charset="0"/>
                <a:cs typeface="Times New Roman" pitchFamily="18" charset="0"/>
              </a:rPr>
              <a:t>Абай атындағы  №6 мектеп-гимназиясының қазақ тілі  мен әдебиеті мұғалімі Жакишева А.Т.</a:t>
            </a:r>
            <a:endParaRPr lang="ru-RU" sz="1100" dirty="0">
              <a:solidFill>
                <a:schemeClr val="tx1"/>
              </a:solidFill>
              <a:latin typeface="Times New Roman" pitchFamily="18" charset="0"/>
              <a:cs typeface="Times New Roman" pitchFamily="18" charset="0"/>
            </a:endParaRPr>
          </a:p>
        </p:txBody>
      </p:sp>
      <p:pic>
        <p:nvPicPr>
          <p:cNvPr id="29" name="Рисунок 28" descr="C:\Users\Айман\Desktop\рабочий стол посл\флешка 2016 июнь\IMG-20150619-WA0006-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8752" y="3539109"/>
            <a:ext cx="814807" cy="744859"/>
          </a:xfrm>
          <a:prstGeom prst="ellipse">
            <a:avLst/>
          </a:prstGeom>
          <a:noFill/>
          <a:ln>
            <a:noFill/>
          </a:ln>
        </p:spPr>
      </p:pic>
    </p:spTree>
    <p:extLst>
      <p:ext uri="{BB962C8B-B14F-4D97-AF65-F5344CB8AC3E}">
        <p14:creationId xmlns:p14="http://schemas.microsoft.com/office/powerpoint/2010/main" val="2249755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DSC_1148"/>
          <p:cNvPicPr>
            <a:picLocks noChangeAspect="1" noChangeArrowheads="1"/>
          </p:cNvPicPr>
          <p:nvPr/>
        </p:nvPicPr>
        <p:blipFill>
          <a:blip r:embed="rId2" cstate="print">
            <a:extLst>
              <a:ext uri="{28A0092B-C50C-407E-A947-70E740481C1C}">
                <a14:useLocalDpi xmlns:a14="http://schemas.microsoft.com/office/drawing/2010/main" val="0"/>
              </a:ext>
            </a:extLst>
          </a:blip>
          <a:srcRect l="9723" t="5702" r="18491"/>
          <a:stretch>
            <a:fillRect/>
          </a:stretch>
        </p:blipFill>
        <p:spPr bwMode="auto">
          <a:xfrm>
            <a:off x="2421212" y="7028512"/>
            <a:ext cx="2394721" cy="17695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2420888" y="228600"/>
            <a:ext cx="4320480" cy="954107"/>
          </a:xfrm>
          <a:prstGeom prst="rect">
            <a:avLst/>
          </a:prstGeom>
        </p:spPr>
        <p:txBody>
          <a:bodyPr wrap="square">
            <a:spAutoFit/>
          </a:bodyPr>
          <a:lstStyle/>
          <a:p>
            <a:pPr algn="just"/>
            <a:r>
              <a:rPr lang="ru-RU" sz="1400" i="1" dirty="0">
                <a:latin typeface="Times New Roman" pitchFamily="18" charset="0"/>
                <a:cs typeface="Times New Roman" pitchFamily="18" charset="0"/>
              </a:rPr>
              <a:t>Важную цель всей системы воспитания я видел в том, чтобы школа научила человека жить в мире прекрасного, чтобы он не мог жить без красоты... »</a:t>
            </a:r>
            <a:endParaRPr lang="ru-RU" sz="1400" dirty="0">
              <a:latin typeface="Times New Roman" pitchFamily="18" charset="0"/>
              <a:cs typeface="Times New Roman" pitchFamily="18" charset="0"/>
            </a:endParaRPr>
          </a:p>
          <a:p>
            <a:pPr algn="r"/>
            <a:r>
              <a:rPr lang="ru-RU" sz="1400" b="1" i="1" dirty="0">
                <a:latin typeface="Times New Roman" pitchFamily="18" charset="0"/>
                <a:cs typeface="Times New Roman" pitchFamily="18" charset="0"/>
              </a:rPr>
              <a:t>В. Сухомлинский</a:t>
            </a:r>
            <a:endParaRPr lang="ru-RU" sz="1400" dirty="0">
              <a:latin typeface="Times New Roman" pitchFamily="18" charset="0"/>
              <a:cs typeface="Times New Roman" pitchFamily="18" charset="0"/>
            </a:endParaRPr>
          </a:p>
        </p:txBody>
      </p:sp>
      <p:sp>
        <p:nvSpPr>
          <p:cNvPr id="8" name="Прямоугольник 7"/>
          <p:cNvSpPr/>
          <p:nvPr/>
        </p:nvSpPr>
        <p:spPr>
          <a:xfrm>
            <a:off x="620688" y="1473696"/>
            <a:ext cx="5854140" cy="5632311"/>
          </a:xfrm>
          <a:prstGeom prst="rect">
            <a:avLst/>
          </a:prstGeom>
        </p:spPr>
        <p:txBody>
          <a:bodyPr wrap="square">
            <a:spAutoFit/>
          </a:bodyPr>
          <a:lstStyle/>
          <a:p>
            <a:pPr algn="just"/>
            <a:r>
              <a:rPr lang="ru-RU" sz="1200" b="1"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   Валентина </a:t>
            </a:r>
            <a:r>
              <a:rPr lang="ru-RU" sz="1200" b="1" dirty="0">
                <a:latin typeface="Times New Roman" pitchFamily="18" charset="0"/>
                <a:cs typeface="Times New Roman" pitchFamily="18" charset="0"/>
              </a:rPr>
              <a:t>Алексеевна </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Потеляхина</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 человек видящий прекрасное</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Родилась </a:t>
            </a:r>
            <a:r>
              <a:rPr lang="ru-RU" sz="1200" dirty="0">
                <a:latin typeface="Times New Roman" pitchFamily="18" charset="0"/>
                <a:cs typeface="Times New Roman" pitchFamily="18" charset="0"/>
              </a:rPr>
              <a:t>в маленьком городке </a:t>
            </a:r>
            <a:r>
              <a:rPr lang="ru-RU" sz="1200" dirty="0" err="1">
                <a:latin typeface="Times New Roman" pitchFamily="18" charset="0"/>
                <a:cs typeface="Times New Roman" pitchFamily="18" charset="0"/>
              </a:rPr>
              <a:t>Майли-Сай</a:t>
            </a:r>
            <a:r>
              <a:rPr lang="ru-RU" sz="1200" dirty="0">
                <a:latin typeface="Times New Roman" pitchFamily="18" charset="0"/>
                <a:cs typeface="Times New Roman" pitchFamily="18" charset="0"/>
              </a:rPr>
              <a:t> в  Киргизии. С </a:t>
            </a:r>
            <a:r>
              <a:rPr lang="ru-RU" sz="1200" dirty="0" smtClean="0">
                <a:latin typeface="Times New Roman" pitchFamily="18" charset="0"/>
                <a:cs typeface="Times New Roman" pitchFamily="18" charset="0"/>
              </a:rPr>
              <a:t>детства</a:t>
            </a:r>
          </a:p>
          <a:p>
            <a:pPr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вслушивалась в звуки музыки и поэтому родители отдали ее в музыкальную школу. Изучая творчество великого Баха и Моцарта, играя произведения Чайковского и Глинки, уже тогда, будучи школьницей, понимала, что ее призвание - мир музыки, мир прекрасного. Поэтому своей специальностью Валентина Алексеевна избрала педагогику, поступив в 1968 году в Целиноградское педагогическое училище на специальность «Учитель начальных классов и пения». И уже с 1971 года, став учителем музыки,  начала работать в общеобразовательной школе п. Красногорский преподавателем музыки и пения.  В 1973 году перешла работать в СШ №3 г. </a:t>
            </a:r>
            <a:r>
              <a:rPr lang="ru-RU" sz="1200" dirty="0" err="1">
                <a:latin typeface="Times New Roman" pitchFamily="18" charset="0"/>
                <a:cs typeface="Times New Roman" pitchFamily="18" charset="0"/>
              </a:rPr>
              <a:t>Степногорска</a:t>
            </a:r>
            <a:r>
              <a:rPr lang="ru-RU" sz="1200" dirty="0">
                <a:latin typeface="Times New Roman" pitchFamily="18" charset="0"/>
                <a:cs typeface="Times New Roman" pitchFamily="18" charset="0"/>
              </a:rPr>
              <a:t>, а с 1977 года работаю в школе-гимназии № 6, где и продолжает свою творческую деятельность по сей день. </a:t>
            </a:r>
          </a:p>
          <a:p>
            <a:pPr algn="just"/>
            <a:r>
              <a:rPr lang="ru-RU" sz="1200" dirty="0">
                <a:latin typeface="Times New Roman" pitchFamily="18" charset="0"/>
                <a:cs typeface="Times New Roman" pitchFamily="18" charset="0"/>
              </a:rPr>
              <a:t>Валентина Алексеевна всегда старалась помочь молодым учителям, делясь опытом своей работы. Поэтому, когда поступило предложение возглавить городское методическое объединение учителей музыки города </a:t>
            </a:r>
            <a:r>
              <a:rPr lang="ru-RU" sz="1200" dirty="0" err="1">
                <a:latin typeface="Times New Roman" pitchFamily="18" charset="0"/>
                <a:cs typeface="Times New Roman" pitchFamily="18" charset="0"/>
              </a:rPr>
              <a:t>Степногорска</a:t>
            </a:r>
            <a:r>
              <a:rPr lang="ru-RU" sz="1200" dirty="0">
                <a:latin typeface="Times New Roman" pitchFamily="18" charset="0"/>
                <a:cs typeface="Times New Roman" pitchFamily="18" charset="0"/>
              </a:rPr>
              <a:t>, не раздумывая согласилась. </a:t>
            </a:r>
          </a:p>
          <a:p>
            <a:pPr algn="just"/>
            <a:r>
              <a:rPr lang="ru-RU" sz="1200" dirty="0">
                <a:latin typeface="Times New Roman" pitchFamily="18" charset="0"/>
                <a:cs typeface="Times New Roman" pitchFamily="18" charset="0"/>
              </a:rPr>
              <a:t>Наградой за ее труд послужило приглашение на республиканское телевидение, где был показан открытый урок в 4 классе, признанный образцовым. А ещё предметом гордости Валентины Алексеевны служит Грамота Министерства образования </a:t>
            </a:r>
            <a:r>
              <a:rPr lang="ru-RU" sz="1200" dirty="0" err="1">
                <a:latin typeface="Times New Roman" pitchFamily="18" charset="0"/>
                <a:cs typeface="Times New Roman" pitchFamily="18" charset="0"/>
              </a:rPr>
              <a:t>КазССР</a:t>
            </a:r>
            <a:r>
              <a:rPr lang="ru-RU" sz="1200" dirty="0">
                <a:latin typeface="Times New Roman" pitchFamily="18" charset="0"/>
                <a:cs typeface="Times New Roman" pitchFamily="18" charset="0"/>
              </a:rPr>
              <a:t>, которой она была  награждена в 1985 году.</a:t>
            </a:r>
          </a:p>
          <a:p>
            <a:pPr algn="just"/>
            <a:r>
              <a:rPr lang="ru-RU" sz="1200" dirty="0">
                <a:latin typeface="Times New Roman" pitchFamily="18" charset="0"/>
                <a:cs typeface="Times New Roman" pitchFamily="18" charset="0"/>
              </a:rPr>
              <a:t>В 1994 году присвоена высшая категория учителя музыки. Многие скажут: «Можно уже и остановиться». Но нет, Валентина Алексеевна стремится не только учить детей и приобщать их к миру музыки, но ещё и продолжает учиться сама. В 2008 году окончила курсы повышения квалификации по предмету «Информатика», а в 2010 году – по предмету «Музыка». </a:t>
            </a:r>
          </a:p>
          <a:p>
            <a:pPr algn="just"/>
            <a:r>
              <a:rPr lang="ru-RU" sz="1200" dirty="0">
                <a:latin typeface="Times New Roman" pitchFamily="18" charset="0"/>
                <a:cs typeface="Times New Roman" pitchFamily="18" charset="0"/>
              </a:rPr>
              <a:t>Учащиеся Валентины Алексеевны показывают высокий профессиональный уровень пения, являясь победителями городских конкурсов «Звёздный дождь», «</a:t>
            </a:r>
            <a:r>
              <a:rPr lang="kk-KZ" sz="1200" dirty="0">
                <a:latin typeface="Times New Roman" pitchFamily="18" charset="0"/>
                <a:cs typeface="Times New Roman" pitchFamily="18" charset="0"/>
              </a:rPr>
              <a:t>Жас ұлан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Айналайын</a:t>
            </a:r>
            <a:r>
              <a:rPr lang="ru-RU" sz="1200" dirty="0">
                <a:latin typeface="Times New Roman" pitchFamily="18" charset="0"/>
                <a:cs typeface="Times New Roman" pitchFamily="18" charset="0"/>
              </a:rPr>
              <a:t>», республиканский конкурс по патриотическому воспитанию, отчетные концерты школы и города, городские и областные мероприятия и конкурсы. </a:t>
            </a:r>
          </a:p>
        </p:txBody>
      </p:sp>
      <p:pic>
        <p:nvPicPr>
          <p:cNvPr id="11" name="Picture 2" descr="IMG_6828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656" y="279967"/>
            <a:ext cx="1369194" cy="18054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03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Пользователь\Downloads\IMG_4174.PNG"/>
          <p:cNvPicPr/>
          <p:nvPr/>
        </p:nvPicPr>
        <p:blipFill>
          <a:blip r:embed="rId2" cstate="print"/>
          <a:srcRect l="12348" t="31707" r="15383" b="19783"/>
          <a:stretch>
            <a:fillRect/>
          </a:stretch>
        </p:blipFill>
        <p:spPr bwMode="auto">
          <a:xfrm>
            <a:off x="143614" y="107504"/>
            <a:ext cx="2016224" cy="2592288"/>
          </a:xfrm>
          <a:prstGeom prst="rect">
            <a:avLst/>
          </a:prstGeom>
          <a:ln>
            <a:noFill/>
          </a:ln>
          <a:effectLst>
            <a:softEdge rad="112500"/>
          </a:effectLst>
        </p:spPr>
      </p:pic>
      <p:sp>
        <p:nvSpPr>
          <p:cNvPr id="5" name="Прямоугольник 4"/>
          <p:cNvSpPr/>
          <p:nvPr/>
        </p:nvSpPr>
        <p:spPr>
          <a:xfrm>
            <a:off x="2924944" y="251520"/>
            <a:ext cx="2633221" cy="369332"/>
          </a:xfrm>
          <a:prstGeom prst="rect">
            <a:avLst/>
          </a:prstGeom>
        </p:spPr>
        <p:txBody>
          <a:bodyPr wrap="none">
            <a:spAutoFit/>
          </a:bodyPr>
          <a:lstStyle/>
          <a:p>
            <a:r>
              <a:rPr lang="ru-RU" b="1" i="1" dirty="0"/>
              <a:t>Человек славен трудом</a:t>
            </a:r>
            <a:endParaRPr lang="ru-RU" dirty="0"/>
          </a:p>
        </p:txBody>
      </p:sp>
      <p:sp>
        <p:nvSpPr>
          <p:cNvPr id="6" name="Прямоугольник 5"/>
          <p:cNvSpPr/>
          <p:nvPr/>
        </p:nvSpPr>
        <p:spPr>
          <a:xfrm>
            <a:off x="404664" y="1043608"/>
            <a:ext cx="6264696" cy="7486665"/>
          </a:xfrm>
          <a:prstGeom prst="rect">
            <a:avLst/>
          </a:prstGeom>
        </p:spPr>
        <p:txBody>
          <a:bodyPr wrap="square">
            <a:spAutoFit/>
          </a:bodyPr>
          <a:lstStyle/>
          <a:p>
            <a:pPr algn="just"/>
            <a:r>
              <a:rPr lang="ru-RU" dirty="0"/>
              <a:t> </a:t>
            </a:r>
            <a:r>
              <a:rPr lang="ru-RU" dirty="0" smtClean="0"/>
              <a:t>                                           </a:t>
            </a:r>
            <a:r>
              <a:rPr lang="ru-RU" sz="1250" dirty="0" smtClean="0">
                <a:latin typeface="Times New Roman" pitchFamily="18" charset="0"/>
                <a:cs typeface="Times New Roman" pitchFamily="18" charset="0"/>
              </a:rPr>
              <a:t>Много </a:t>
            </a:r>
            <a:r>
              <a:rPr lang="ru-RU" sz="1250" dirty="0">
                <a:latin typeface="Times New Roman" pitchFamily="18" charset="0"/>
                <a:cs typeface="Times New Roman" pitchFamily="18" charset="0"/>
              </a:rPr>
              <a:t>профессий есть в мире, и среди них есть одна – </a:t>
            </a:r>
            <a:r>
              <a:rPr lang="ru-RU" sz="1250" dirty="0" smtClean="0">
                <a:latin typeface="Times New Roman" pitchFamily="18" charset="0"/>
                <a:cs typeface="Times New Roman" pitchFamily="18" charset="0"/>
              </a:rPr>
              <a:t>  </a:t>
            </a:r>
          </a:p>
          <a:p>
            <a:pPr algn="just"/>
            <a:r>
              <a:rPr lang="ru-RU" sz="1250" dirty="0">
                <a:latin typeface="Times New Roman" pitchFamily="18" charset="0"/>
                <a:cs typeface="Times New Roman" pitchFamily="18" charset="0"/>
              </a:rPr>
              <a:t> </a:t>
            </a:r>
            <a:r>
              <a:rPr lang="ru-RU" sz="1250" dirty="0" smtClean="0">
                <a:latin typeface="Times New Roman" pitchFamily="18" charset="0"/>
                <a:cs typeface="Times New Roman" pitchFamily="18" charset="0"/>
              </a:rPr>
              <a:t>                                              самая </a:t>
            </a:r>
            <a:r>
              <a:rPr lang="ru-RU" sz="1250" dirty="0">
                <a:latin typeface="Times New Roman" pitchFamily="18" charset="0"/>
                <a:cs typeface="Times New Roman" pitchFamily="18" charset="0"/>
              </a:rPr>
              <a:t>лучшая и самая полезная для общества – это профессия </a:t>
            </a:r>
            <a:endParaRPr lang="ru-RU" sz="1250" dirty="0" smtClean="0">
              <a:latin typeface="Times New Roman" pitchFamily="18" charset="0"/>
              <a:cs typeface="Times New Roman" pitchFamily="18" charset="0"/>
            </a:endParaRPr>
          </a:p>
          <a:p>
            <a:pPr algn="just"/>
            <a:r>
              <a:rPr lang="ru-RU" sz="1250" dirty="0">
                <a:latin typeface="Times New Roman" pitchFamily="18" charset="0"/>
                <a:cs typeface="Times New Roman" pitchFamily="18" charset="0"/>
              </a:rPr>
              <a:t> </a:t>
            </a:r>
            <a:r>
              <a:rPr lang="ru-RU" sz="1250" dirty="0" smtClean="0">
                <a:latin typeface="Times New Roman" pitchFamily="18" charset="0"/>
                <a:cs typeface="Times New Roman" pitchFamily="18" charset="0"/>
              </a:rPr>
              <a:t>                                              учителя</a:t>
            </a:r>
            <a:r>
              <a:rPr lang="ru-RU" sz="1250" dirty="0">
                <a:latin typeface="Times New Roman" pitchFamily="18" charset="0"/>
                <a:cs typeface="Times New Roman" pitchFamily="18" charset="0"/>
              </a:rPr>
              <a:t>. Человек красив и славен своим трудом. В труде – смысл </a:t>
            </a:r>
            <a:endParaRPr lang="ru-RU" sz="1250" dirty="0" smtClean="0">
              <a:latin typeface="Times New Roman" pitchFamily="18" charset="0"/>
              <a:cs typeface="Times New Roman" pitchFamily="18" charset="0"/>
            </a:endParaRPr>
          </a:p>
          <a:p>
            <a:pPr algn="just"/>
            <a:r>
              <a:rPr lang="ru-RU" sz="1250" dirty="0">
                <a:latin typeface="Times New Roman" pitchFamily="18" charset="0"/>
                <a:cs typeface="Times New Roman" pitchFamily="18" charset="0"/>
              </a:rPr>
              <a:t> </a:t>
            </a:r>
            <a:r>
              <a:rPr lang="ru-RU" sz="1250" dirty="0" smtClean="0">
                <a:latin typeface="Times New Roman" pitchFamily="18" charset="0"/>
                <a:cs typeface="Times New Roman" pitchFamily="18" charset="0"/>
              </a:rPr>
              <a:t>                                              жизни</a:t>
            </a:r>
            <a:r>
              <a:rPr lang="ru-RU" sz="1250" dirty="0">
                <a:latin typeface="Times New Roman" pitchFamily="18" charset="0"/>
                <a:cs typeface="Times New Roman" pitchFamily="18" charset="0"/>
              </a:rPr>
              <a:t>. Так было и будет во все времена. Не напрасно же из </a:t>
            </a:r>
            <a:endParaRPr lang="ru-RU" sz="1250" dirty="0" smtClean="0">
              <a:latin typeface="Times New Roman" pitchFamily="18" charset="0"/>
              <a:cs typeface="Times New Roman" pitchFamily="18" charset="0"/>
            </a:endParaRPr>
          </a:p>
          <a:p>
            <a:pPr algn="just"/>
            <a:r>
              <a:rPr lang="ru-RU" sz="1250" dirty="0">
                <a:latin typeface="Times New Roman" pitchFamily="18" charset="0"/>
                <a:cs typeface="Times New Roman" pitchFamily="18" charset="0"/>
              </a:rPr>
              <a:t> </a:t>
            </a:r>
            <a:r>
              <a:rPr lang="ru-RU" sz="1250" dirty="0" smtClean="0">
                <a:latin typeface="Times New Roman" pitchFamily="18" charset="0"/>
                <a:cs typeface="Times New Roman" pitchFamily="18" charset="0"/>
              </a:rPr>
              <a:t>                                               глубины </a:t>
            </a:r>
            <a:r>
              <a:rPr lang="ru-RU" sz="1250" dirty="0">
                <a:latin typeface="Times New Roman" pitchFamily="18" charset="0"/>
                <a:cs typeface="Times New Roman" pitchFamily="18" charset="0"/>
              </a:rPr>
              <a:t>веков дошло до нас много пословиц и поговорок, </a:t>
            </a:r>
            <a:endParaRPr lang="ru-RU" sz="1250" dirty="0" smtClean="0">
              <a:latin typeface="Times New Roman" pitchFamily="18" charset="0"/>
              <a:cs typeface="Times New Roman" pitchFamily="18" charset="0"/>
            </a:endParaRPr>
          </a:p>
          <a:p>
            <a:pPr algn="just"/>
            <a:r>
              <a:rPr lang="ru-RU" sz="1250" dirty="0">
                <a:latin typeface="Times New Roman" pitchFamily="18" charset="0"/>
                <a:cs typeface="Times New Roman" pitchFamily="18" charset="0"/>
              </a:rPr>
              <a:t> </a:t>
            </a:r>
            <a:r>
              <a:rPr lang="ru-RU" sz="1250" dirty="0" smtClean="0">
                <a:latin typeface="Times New Roman" pitchFamily="18" charset="0"/>
                <a:cs typeface="Times New Roman" pitchFamily="18" charset="0"/>
              </a:rPr>
              <a:t>                                              выразивших </a:t>
            </a:r>
            <a:r>
              <a:rPr lang="ru-RU" sz="1250" dirty="0">
                <a:latin typeface="Times New Roman" pitchFamily="18" charset="0"/>
                <a:cs typeface="Times New Roman" pitchFamily="18" charset="0"/>
              </a:rPr>
              <a:t>отношение человека к труду. В нашем школьном </a:t>
            </a:r>
            <a:r>
              <a:rPr lang="ru-RU" sz="1250" dirty="0" smtClean="0">
                <a:latin typeface="Times New Roman" pitchFamily="18" charset="0"/>
                <a:cs typeface="Times New Roman" pitchFamily="18" charset="0"/>
              </a:rPr>
              <a:t>      </a:t>
            </a:r>
          </a:p>
          <a:p>
            <a:pPr algn="just"/>
            <a:r>
              <a:rPr lang="ru-RU" sz="1250" dirty="0">
                <a:latin typeface="Times New Roman" pitchFamily="18" charset="0"/>
                <a:cs typeface="Times New Roman" pitchFamily="18" charset="0"/>
              </a:rPr>
              <a:t> </a:t>
            </a:r>
            <a:r>
              <a:rPr lang="ru-RU" sz="1250" dirty="0" smtClean="0">
                <a:latin typeface="Times New Roman" pitchFamily="18" charset="0"/>
                <a:cs typeface="Times New Roman" pitchFamily="18" charset="0"/>
              </a:rPr>
              <a:t>                                              коллективе </a:t>
            </a:r>
            <a:r>
              <a:rPr lang="ru-RU" sz="1250" dirty="0">
                <a:latin typeface="Times New Roman" pitchFamily="18" charset="0"/>
                <a:cs typeface="Times New Roman" pitchFamily="18" charset="0"/>
              </a:rPr>
              <a:t>вот уже 27 лет трудится замечательный учитель – </a:t>
            </a:r>
            <a:endParaRPr lang="ru-RU" sz="1250" dirty="0" smtClean="0">
              <a:latin typeface="Times New Roman" pitchFamily="18" charset="0"/>
              <a:cs typeface="Times New Roman" pitchFamily="18" charset="0"/>
            </a:endParaRPr>
          </a:p>
          <a:p>
            <a:pPr algn="just"/>
            <a:r>
              <a:rPr lang="ru-RU" sz="1250" dirty="0">
                <a:latin typeface="Times New Roman" pitchFamily="18" charset="0"/>
                <a:cs typeface="Times New Roman" pitchFamily="18" charset="0"/>
              </a:rPr>
              <a:t> </a:t>
            </a:r>
            <a:r>
              <a:rPr lang="ru-RU" sz="1250" dirty="0" smtClean="0">
                <a:latin typeface="Times New Roman" pitchFamily="18" charset="0"/>
                <a:cs typeface="Times New Roman" pitchFamily="18" charset="0"/>
              </a:rPr>
              <a:t>                                               Крупко </a:t>
            </a:r>
            <a:r>
              <a:rPr lang="ru-RU" sz="1250" dirty="0">
                <a:latin typeface="Times New Roman" pitchFamily="18" charset="0"/>
                <a:cs typeface="Times New Roman" pitchFamily="18" charset="0"/>
              </a:rPr>
              <a:t>Татьяна Евгеньевна.  Главные профессиональные качества Татьяны Евгеньевны - глубокое знание  методики преподавания предметов начальной школы, владение и использование современных технологий и методик преподавания. Уже много лет учитель работает над проблемой </a:t>
            </a:r>
            <a:r>
              <a:rPr lang="kk-KZ" sz="1250" dirty="0">
                <a:latin typeface="Times New Roman" pitchFamily="18" charset="0"/>
                <a:cs typeface="Times New Roman" pitchFamily="18" charset="0"/>
              </a:rPr>
              <a:t> дифференцированного обучения  на уроках математики, применяет приемы активизации познавательной деятельности учащихся через критическое мышление, </a:t>
            </a:r>
            <a:r>
              <a:rPr lang="ru-RU" sz="1250" dirty="0">
                <a:latin typeface="Times New Roman" pitchFamily="18" charset="0"/>
                <a:cs typeface="Times New Roman" pitchFamily="18" charset="0"/>
              </a:rPr>
              <a:t> развивает  творческие способности  учеников. Её педагогическое кредо можно выразить словами    Л .Н. Толстого: </a:t>
            </a:r>
          </a:p>
          <a:p>
            <a:pPr algn="just"/>
            <a:r>
              <a:rPr lang="ru-RU" sz="1250" b="1" i="1" dirty="0">
                <a:latin typeface="Times New Roman" pitchFamily="18" charset="0"/>
                <a:cs typeface="Times New Roman" pitchFamily="18" charset="0"/>
              </a:rPr>
              <a:t>Если   учитель   имеет    только   любовь  к  делу,  он   будет хороший     учитель. </a:t>
            </a:r>
            <a:endParaRPr lang="ru-RU" sz="1250" dirty="0">
              <a:latin typeface="Times New Roman" pitchFamily="18" charset="0"/>
              <a:cs typeface="Times New Roman" pitchFamily="18" charset="0"/>
            </a:endParaRPr>
          </a:p>
          <a:p>
            <a:pPr algn="just"/>
            <a:r>
              <a:rPr lang="ru-RU" sz="1250" b="1" i="1" dirty="0">
                <a:latin typeface="Times New Roman" pitchFamily="18" charset="0"/>
                <a:cs typeface="Times New Roman" pitchFamily="18" charset="0"/>
              </a:rPr>
              <a:t>Если  учитель  имеет  только любовь к ученикам,  как  отец,   мать   он  будет лучше  того учителя, который прочел все книги, но не имеет любви  ни к делу, ни к ученикам. </a:t>
            </a:r>
            <a:endParaRPr lang="ru-RU" sz="1250" dirty="0">
              <a:latin typeface="Times New Roman" pitchFamily="18" charset="0"/>
              <a:cs typeface="Times New Roman" pitchFamily="18" charset="0"/>
            </a:endParaRPr>
          </a:p>
          <a:p>
            <a:pPr algn="just"/>
            <a:r>
              <a:rPr lang="ru-RU" sz="1250" b="1" i="1" dirty="0">
                <a:latin typeface="Times New Roman" pitchFamily="18" charset="0"/>
                <a:cs typeface="Times New Roman" pitchFamily="18" charset="0"/>
              </a:rPr>
              <a:t> 	Если  учитель  соединяет  в себе любовь к делу и к ученикам, он совершенный учитель.</a:t>
            </a:r>
            <a:endParaRPr lang="ru-RU" sz="1250" dirty="0">
              <a:latin typeface="Times New Roman" pitchFamily="18" charset="0"/>
              <a:cs typeface="Times New Roman" pitchFamily="18" charset="0"/>
            </a:endParaRPr>
          </a:p>
          <a:p>
            <a:pPr algn="just"/>
            <a:r>
              <a:rPr lang="ru-RU" sz="1250" dirty="0">
                <a:latin typeface="Times New Roman" pitchFamily="18" charset="0"/>
                <a:cs typeface="Times New Roman" pitchFamily="18" charset="0"/>
              </a:rPr>
              <a:t>Татьяна Евгеньевна на высоком уровне владеет методикой преподавания предметов в начальных классах, уроки проводит  интересно, увлекательно. Активно внедряет интерактивные формы и методы работы с детьми младшего школьного возраста, с целью развития познавательной активности детей,  применяет развивающие упражнения, уроки дискуссии, уроки – проекты. </a:t>
            </a:r>
          </a:p>
          <a:p>
            <a:pPr algn="just"/>
            <a:r>
              <a:rPr lang="ru-RU" sz="1250" dirty="0">
                <a:latin typeface="Times New Roman" pitchFamily="18" charset="0"/>
                <a:cs typeface="Times New Roman" pitchFamily="18" charset="0"/>
              </a:rPr>
              <a:t>Значительную работу проводит учитель по формированию творческих способностей учеников, эстетического воспитания. Готовит учеников к участиям в школьных,  городских, республиканских  и международных олимпиадах и конкурсах. Постоянно вовлекает детей в чтение художественной литературы.</a:t>
            </a:r>
          </a:p>
          <a:p>
            <a:pPr algn="just"/>
            <a:r>
              <a:rPr lang="ru-RU" sz="1250" dirty="0">
                <a:latin typeface="Times New Roman" pitchFamily="18" charset="0"/>
                <a:cs typeface="Times New Roman" pitchFamily="18" charset="0"/>
              </a:rPr>
              <a:t> Учитель принимает активное участие в методической работе школы, выступает и делится опытом с коллегами на заседаниях школьного методического объединения учителей начальных классов, классных руководителей, выступает на заседаниях педагогического совета школы, имеет много собственных методических разработок опубликованных на педагогических порталах. Учитель обладает  высоким уровнем общей культуры, предан своей профессии,  пользуется уважением коллег, учеников, родителей.</a:t>
            </a:r>
          </a:p>
        </p:txBody>
      </p:sp>
    </p:spTree>
    <p:extLst>
      <p:ext uri="{BB962C8B-B14F-4D97-AF65-F5344CB8AC3E}">
        <p14:creationId xmlns:p14="http://schemas.microsoft.com/office/powerpoint/2010/main" val="55334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664" y="251520"/>
            <a:ext cx="6172200" cy="1080120"/>
          </a:xfrm>
        </p:spPr>
        <p:txBody>
          <a:bodyPr>
            <a:normAutofit fontScale="90000"/>
          </a:bodyPr>
          <a:lstStyle/>
          <a:p>
            <a:r>
              <a:rPr lang="ru-RU" sz="1400" b="1" i="1" dirty="0">
                <a:latin typeface="Times New Roman" pitchFamily="18" charset="0"/>
                <a:cs typeface="Times New Roman" pitchFamily="18" charset="0"/>
              </a:rPr>
              <a:t>Человек славен трудом</a:t>
            </a:r>
            <a:r>
              <a:rPr lang="ru-RU" sz="1400" b="1" dirty="0">
                <a:latin typeface="Times New Roman" pitchFamily="18" charset="0"/>
                <a:cs typeface="Times New Roman" pitchFamily="18" charset="0"/>
              </a:rPr>
              <a:t/>
            </a:r>
            <a:br>
              <a:rPr lang="ru-RU" sz="1400" b="1" dirty="0">
                <a:latin typeface="Times New Roman" pitchFamily="18" charset="0"/>
                <a:cs typeface="Times New Roman" pitchFamily="18" charset="0"/>
              </a:rPr>
            </a:br>
            <a:r>
              <a:rPr lang="ru-RU" sz="1400" i="1" dirty="0">
                <a:latin typeface="Times New Roman" pitchFamily="18" charset="0"/>
                <a:cs typeface="Times New Roman" pitchFamily="18" charset="0"/>
              </a:rPr>
              <a:t>«Учитель - священное слово для всех,</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i="1" dirty="0">
                <a:latin typeface="Times New Roman" pitchFamily="18" charset="0"/>
                <a:cs typeface="Times New Roman" pitchFamily="18" charset="0"/>
              </a:rPr>
              <a:t>За ним и победа, и первый успех.</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i="1" dirty="0">
                <a:latin typeface="Times New Roman" pitchFamily="18" charset="0"/>
                <a:cs typeface="Times New Roman" pitchFamily="18" charset="0"/>
              </a:rPr>
              <a:t>Сокровища знаний и щедрость души,</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i="1" dirty="0">
                <a:latin typeface="Times New Roman" pitchFamily="18" charset="0"/>
                <a:cs typeface="Times New Roman" pitchFamily="18" charset="0"/>
              </a:rPr>
              <a:t>И искренний смех, и беседа души…»</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6" name="Прямоугольник 5"/>
          <p:cNvSpPr/>
          <p:nvPr/>
        </p:nvSpPr>
        <p:spPr>
          <a:xfrm>
            <a:off x="275769" y="1187624"/>
            <a:ext cx="6264696" cy="8494633"/>
          </a:xfrm>
          <a:prstGeom prst="rect">
            <a:avLst/>
          </a:prstGeom>
        </p:spPr>
        <p:txBody>
          <a:bodyPr wrap="square">
            <a:spAutoFit/>
          </a:bodyPr>
          <a:lstStyle/>
          <a:p>
            <a:pPr algn="just"/>
            <a:r>
              <a:rPr lang="ru-RU" sz="1200" i="1" dirty="0" smtClean="0"/>
              <a:t>                                                                 </a:t>
            </a:r>
            <a:r>
              <a:rPr lang="ru-RU" sz="1400" i="1" dirty="0" smtClean="0">
                <a:latin typeface="Times New Roman" pitchFamily="18" charset="0"/>
                <a:cs typeface="Times New Roman" pitchFamily="18" charset="0"/>
              </a:rPr>
              <a:t>- </a:t>
            </a:r>
            <a:r>
              <a:rPr lang="ru-RU" sz="1400" i="1" dirty="0">
                <a:latin typeface="Times New Roman" pitchFamily="18" charset="0"/>
                <a:cs typeface="Times New Roman" pitchFamily="18" charset="0"/>
              </a:rPr>
              <a:t>Марина, ты опять смотришь в окно?.. – слова </a:t>
            </a:r>
            <a:r>
              <a:rPr lang="ru-RU" sz="1400" i="1" dirty="0" smtClean="0">
                <a:latin typeface="Times New Roman" pitchFamily="18" charset="0"/>
                <a:cs typeface="Times New Roman" pitchFamily="18" charset="0"/>
              </a:rPr>
              <a:t> </a:t>
            </a:r>
          </a:p>
          <a:p>
            <a:pPr algn="just"/>
            <a:r>
              <a:rPr lang="ru-RU" sz="1400" i="1" dirty="0">
                <a:latin typeface="Times New Roman" pitchFamily="18" charset="0"/>
                <a:cs typeface="Times New Roman" pitchFamily="18" charset="0"/>
              </a:rPr>
              <a:t> </a:t>
            </a:r>
            <a:r>
              <a:rPr lang="ru-RU" sz="1400" i="1" dirty="0" smtClean="0">
                <a:latin typeface="Times New Roman" pitchFamily="18" charset="0"/>
                <a:cs typeface="Times New Roman" pitchFamily="18" charset="0"/>
              </a:rPr>
              <a:t>                                                  учителя </a:t>
            </a:r>
            <a:r>
              <a:rPr lang="ru-RU" sz="1400" i="1" dirty="0">
                <a:latin typeface="Times New Roman" pitchFamily="18" charset="0"/>
                <a:cs typeface="Times New Roman" pitchFamily="18" charset="0"/>
              </a:rPr>
              <a:t>возвращают в реальность. Урок алгебры. </a:t>
            </a:r>
            <a:r>
              <a:rPr lang="ru-RU" sz="1400" i="1" dirty="0" smtClean="0">
                <a:latin typeface="Times New Roman" pitchFamily="18" charset="0"/>
                <a:cs typeface="Times New Roman" pitchFamily="18" charset="0"/>
              </a:rPr>
              <a:t>                                    Кабинет </a:t>
            </a:r>
            <a:r>
              <a:rPr lang="ru-RU" sz="1400" i="1" dirty="0">
                <a:latin typeface="Times New Roman" pitchFamily="18" charset="0"/>
                <a:cs typeface="Times New Roman" pitchFamily="18" charset="0"/>
              </a:rPr>
              <a:t>№23. Перед нами – Зоя Николаевна </a:t>
            </a:r>
            <a:endParaRPr lang="ru-RU" sz="1400" i="1" dirty="0" smtClean="0">
              <a:latin typeface="Times New Roman" pitchFamily="18" charset="0"/>
              <a:cs typeface="Times New Roman" pitchFamily="18" charset="0"/>
            </a:endParaRPr>
          </a:p>
          <a:p>
            <a:pPr algn="just"/>
            <a:r>
              <a:rPr lang="ru-RU" sz="1400" i="1" dirty="0">
                <a:latin typeface="Times New Roman" pitchFamily="18" charset="0"/>
                <a:cs typeface="Times New Roman" pitchFamily="18" charset="0"/>
              </a:rPr>
              <a:t> </a:t>
            </a:r>
            <a:r>
              <a:rPr lang="ru-RU" sz="1400" i="1" dirty="0" smtClean="0">
                <a:latin typeface="Times New Roman" pitchFamily="18" charset="0"/>
                <a:cs typeface="Times New Roman" pitchFamily="18" charset="0"/>
              </a:rPr>
              <a:t>                                                   Яблонская</a:t>
            </a:r>
            <a:r>
              <a:rPr lang="ru-RU" sz="1400" i="1" dirty="0">
                <a:latin typeface="Times New Roman" pitchFamily="18" charset="0"/>
                <a:cs typeface="Times New Roman" pitchFamily="18" charset="0"/>
              </a:rPr>
              <a:t>, учитель математики.</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 </a:t>
            </a:r>
            <a:r>
              <a:rPr lang="ru-RU" sz="1400" i="1" dirty="0">
                <a:latin typeface="Times New Roman" pitchFamily="18" charset="0"/>
                <a:cs typeface="Times New Roman" pitchFamily="18" charset="0"/>
              </a:rPr>
              <a:t>Где решённые выражения? Ты не поняла тему?.. – </a:t>
            </a:r>
            <a:r>
              <a:rPr lang="ru-RU" sz="1400" i="1" dirty="0" smtClean="0">
                <a:latin typeface="Times New Roman" pitchFamily="18" charset="0"/>
                <a:cs typeface="Times New Roman" pitchFamily="18" charset="0"/>
              </a:rPr>
              <a:t>                                   спокойный </a:t>
            </a:r>
            <a:r>
              <a:rPr lang="ru-RU" sz="1400" i="1" dirty="0">
                <a:latin typeface="Times New Roman" pitchFamily="18" charset="0"/>
                <a:cs typeface="Times New Roman" pitchFamily="18" charset="0"/>
              </a:rPr>
              <a:t>голос, по-матерински </a:t>
            </a:r>
            <a:r>
              <a:rPr lang="ru-RU" sz="1400" i="1" dirty="0" err="1" smtClean="0">
                <a:latin typeface="Times New Roman" pitchFamily="18" charset="0"/>
                <a:cs typeface="Times New Roman" pitchFamily="18" charset="0"/>
              </a:rPr>
              <a:t>вимательный</a:t>
            </a:r>
            <a:r>
              <a:rPr lang="ru-RU" sz="1400" i="1" dirty="0" smtClean="0">
                <a:latin typeface="Times New Roman" pitchFamily="18" charset="0"/>
                <a:cs typeface="Times New Roman" pitchFamily="18" charset="0"/>
              </a:rPr>
              <a:t> </a:t>
            </a:r>
          </a:p>
          <a:p>
            <a:pPr algn="just"/>
            <a:r>
              <a:rPr lang="ru-RU" sz="1400" i="1" dirty="0" smtClean="0">
                <a:latin typeface="Times New Roman" pitchFamily="18" charset="0"/>
                <a:cs typeface="Times New Roman" pitchFamily="18" charset="0"/>
              </a:rPr>
              <a:t>                                                    взгляд</a:t>
            </a:r>
            <a:r>
              <a:rPr lang="ru-RU" sz="1400" i="1" dirty="0">
                <a:latin typeface="Times New Roman" pitchFamily="18" charset="0"/>
                <a:cs typeface="Times New Roman" pitchFamily="18" charset="0"/>
              </a:rPr>
              <a:t>, жест руки – ожидающий</a:t>
            </a:r>
            <a:r>
              <a:rPr lang="ru-RU" sz="1400" i="1" dirty="0" smtClean="0">
                <a:latin typeface="Times New Roman" pitchFamily="18" charset="0"/>
                <a:cs typeface="Times New Roman" pitchFamily="18" charset="0"/>
              </a:rPr>
              <a:t>…</a:t>
            </a:r>
          </a:p>
          <a:p>
            <a:pPr algn="just"/>
            <a:r>
              <a:rPr lang="ru-RU" sz="1400" i="1" dirty="0" smtClean="0">
                <a:latin typeface="Times New Roman" pitchFamily="18" charset="0"/>
                <a:cs typeface="Times New Roman" pitchFamily="18" charset="0"/>
              </a:rPr>
              <a:t>                                                    Я </a:t>
            </a:r>
            <a:r>
              <a:rPr lang="ru-RU" sz="1400" i="1" dirty="0">
                <a:latin typeface="Times New Roman" pitchFamily="18" charset="0"/>
                <a:cs typeface="Times New Roman" pitchFamily="18" charset="0"/>
              </a:rPr>
              <a:t>краснею, отодвигаю листочек </a:t>
            </a:r>
            <a:endParaRPr lang="ru-RU" sz="1400" i="1" dirty="0" smtClean="0">
              <a:latin typeface="Times New Roman" pitchFamily="18" charset="0"/>
              <a:cs typeface="Times New Roman" pitchFamily="18" charset="0"/>
            </a:endParaRPr>
          </a:p>
          <a:p>
            <a:pPr algn="just"/>
            <a:r>
              <a:rPr lang="ru-RU" sz="1400" i="1" dirty="0">
                <a:latin typeface="Times New Roman" pitchFamily="18" charset="0"/>
                <a:cs typeface="Times New Roman" pitchFamily="18" charset="0"/>
              </a:rPr>
              <a:t> </a:t>
            </a:r>
            <a:r>
              <a:rPr lang="ru-RU" sz="1400" i="1" dirty="0" smtClean="0">
                <a:latin typeface="Times New Roman" pitchFamily="18" charset="0"/>
                <a:cs typeface="Times New Roman" pitchFamily="18" charset="0"/>
              </a:rPr>
              <a:t>                                                  с недописанным стихотворением </a:t>
            </a:r>
            <a:r>
              <a:rPr lang="ru-RU" sz="1400" i="1" dirty="0">
                <a:latin typeface="Times New Roman" pitchFamily="18" charset="0"/>
                <a:cs typeface="Times New Roman" pitchFamily="18" charset="0"/>
              </a:rPr>
              <a:t>и начинаю </a:t>
            </a:r>
            <a:endParaRPr lang="ru-RU" sz="1400" i="1" dirty="0" smtClean="0">
              <a:latin typeface="Times New Roman" pitchFamily="18" charset="0"/>
              <a:cs typeface="Times New Roman" pitchFamily="18" charset="0"/>
            </a:endParaRPr>
          </a:p>
          <a:p>
            <a:pPr algn="just"/>
            <a:r>
              <a:rPr lang="ru-RU" sz="1400" i="1" dirty="0">
                <a:latin typeface="Times New Roman" pitchFamily="18" charset="0"/>
                <a:cs typeface="Times New Roman" pitchFamily="18" charset="0"/>
              </a:rPr>
              <a:t> </a:t>
            </a:r>
            <a:r>
              <a:rPr lang="ru-RU" sz="1400" i="1" dirty="0" smtClean="0">
                <a:latin typeface="Times New Roman" pitchFamily="18" charset="0"/>
                <a:cs typeface="Times New Roman" pitchFamily="18" charset="0"/>
              </a:rPr>
              <a:t>                                                  заниматься </a:t>
            </a:r>
            <a:r>
              <a:rPr lang="ru-RU" sz="1400" i="1" dirty="0">
                <a:latin typeface="Times New Roman" pitchFamily="18" charset="0"/>
                <a:cs typeface="Times New Roman" pitchFamily="18" charset="0"/>
              </a:rPr>
              <a:t>делом… За 5 </a:t>
            </a:r>
            <a:r>
              <a:rPr lang="ru-RU" sz="1400" i="1" dirty="0" smtClean="0">
                <a:latin typeface="Times New Roman" pitchFamily="18" charset="0"/>
                <a:cs typeface="Times New Roman" pitchFamily="18" charset="0"/>
              </a:rPr>
              <a:t> минут </a:t>
            </a:r>
            <a:r>
              <a:rPr lang="ru-RU" sz="1400" i="1" dirty="0">
                <a:latin typeface="Times New Roman" pitchFamily="18" charset="0"/>
                <a:cs typeface="Times New Roman" pitchFamily="18" charset="0"/>
              </a:rPr>
              <a:t>до конца урока. </a:t>
            </a:r>
            <a:endParaRPr lang="ru-RU" sz="1400" i="1" dirty="0" smtClean="0">
              <a:latin typeface="Times New Roman" pitchFamily="18" charset="0"/>
              <a:cs typeface="Times New Roman" pitchFamily="18" charset="0"/>
            </a:endParaRPr>
          </a:p>
          <a:p>
            <a:pPr algn="just"/>
            <a:r>
              <a:rPr lang="ru-RU" sz="1400" i="1" dirty="0">
                <a:latin typeface="Times New Roman" pitchFamily="18" charset="0"/>
                <a:cs typeface="Times New Roman" pitchFamily="18" charset="0"/>
              </a:rPr>
              <a:t> </a:t>
            </a:r>
            <a:r>
              <a:rPr lang="ru-RU" sz="1400" i="1" dirty="0" smtClean="0">
                <a:latin typeface="Times New Roman" pitchFamily="18" charset="0"/>
                <a:cs typeface="Times New Roman" pitchFamily="18" charset="0"/>
              </a:rPr>
              <a:t>                                                                                                   (</a:t>
            </a:r>
            <a:r>
              <a:rPr lang="ru-RU" sz="1400" i="1" dirty="0">
                <a:latin typeface="Times New Roman" pitchFamily="18" charset="0"/>
                <a:cs typeface="Times New Roman" pitchFamily="18" charset="0"/>
              </a:rPr>
              <a:t>Из воспоминаний… </a:t>
            </a:r>
            <a:r>
              <a:rPr lang="ru-RU" sz="1400" i="1" dirty="0" smtClean="0">
                <a:latin typeface="Times New Roman" pitchFamily="18" charset="0"/>
                <a:cs typeface="Times New Roman" pitchFamily="18" charset="0"/>
              </a:rPr>
              <a:t>)</a:t>
            </a:r>
          </a:p>
          <a:p>
            <a:pPr algn="just"/>
            <a:r>
              <a:rPr lang="ru-RU" sz="1400" i="1" dirty="0">
                <a:latin typeface="Times New Roman" pitchFamily="18" charset="0"/>
                <a:cs typeface="Times New Roman" pitchFamily="18" charset="0"/>
              </a:rPr>
              <a:t> </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Есть </a:t>
            </a:r>
            <a:r>
              <a:rPr lang="ru-RU" sz="1400" dirty="0">
                <a:latin typeface="Times New Roman" pitchFamily="18" charset="0"/>
                <a:cs typeface="Times New Roman" pitchFamily="18" charset="0"/>
              </a:rPr>
              <a:t>люди, которым ты изначально, с первого дня </a:t>
            </a:r>
            <a:r>
              <a:rPr lang="ru-RU" sz="1400" dirty="0" smtClean="0">
                <a:latin typeface="Times New Roman" pitchFamily="18" charset="0"/>
                <a:cs typeface="Times New Roman" pitchFamily="18" charset="0"/>
              </a:rPr>
              <a:t>  общения</a:t>
            </a:r>
            <a:r>
              <a:rPr lang="ru-RU" sz="1400" dirty="0">
                <a:latin typeface="Times New Roman" pitchFamily="18" charset="0"/>
                <a:cs typeface="Times New Roman" pitchFamily="18" charset="0"/>
              </a:rPr>
              <a:t>, начинаешь стопроцентно доверять. Другие кружатся вокруг годами, стараясь произвести впечатление. Им почему-то то веришь, то не веришь… А есть те, кому просто взял и поверил. Сразу и навсегда. </a:t>
            </a:r>
            <a:r>
              <a:rPr lang="ru-RU" sz="1400" i="1" dirty="0">
                <a:latin typeface="Times New Roman" pitchFamily="18" charset="0"/>
                <a:cs typeface="Times New Roman" pitchFamily="18" charset="0"/>
              </a:rPr>
              <a:t>Зоя Николаевна </a:t>
            </a:r>
            <a:r>
              <a:rPr lang="ru-RU" sz="1400" dirty="0">
                <a:latin typeface="Times New Roman" pitchFamily="18" charset="0"/>
                <a:cs typeface="Times New Roman" pitchFamily="18" charset="0"/>
              </a:rPr>
              <a:t>такая.</a:t>
            </a:r>
          </a:p>
          <a:p>
            <a:pPr algn="just"/>
            <a:r>
              <a:rPr lang="ru-RU" sz="1400" dirty="0">
                <a:latin typeface="Times New Roman" pitchFamily="18" charset="0"/>
                <a:cs typeface="Times New Roman" pitchFamily="18" charset="0"/>
              </a:rPr>
              <a:t>Никто и никогда в школе не слышал, как она кричит и возмущается. Я уточняла и у коллег, и у учащихся – никто и никогда. Спокойная, добрая, ровная, часто при разговоре с лёгкой улыбкой на лице. Вся такая же достоверная и убедительная, как её конкретная наука. Чётко, лаконично, понятно и увлечённо, никуда не заглядывая, объясняла она у доски очередной сложный материал. Думаю, многие из учеников так же, как и я, были убеждены в том, что </a:t>
            </a:r>
            <a:r>
              <a:rPr lang="ru-RU" sz="1400" i="1" dirty="0">
                <a:latin typeface="Times New Roman" pitchFamily="18" charset="0"/>
                <a:cs typeface="Times New Roman" pitchFamily="18" charset="0"/>
              </a:rPr>
              <a:t>Зоя Николаевна</a:t>
            </a:r>
            <a:r>
              <a:rPr lang="ru-RU" sz="1400" dirty="0">
                <a:latin typeface="Times New Roman" pitchFamily="18" charset="0"/>
                <a:cs typeface="Times New Roman" pitchFamily="18" charset="0"/>
              </a:rPr>
              <a:t> знает всё. Признаться, я и сейчас так считаю.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Ещё важно: нет у неё любимчиков. Ко всем </a:t>
            </a:r>
            <a:r>
              <a:rPr lang="ru-RU" sz="1400" i="1" dirty="0">
                <a:latin typeface="Times New Roman" pitchFamily="18" charset="0"/>
                <a:cs typeface="Times New Roman" pitchFamily="18" charset="0"/>
              </a:rPr>
              <a:t>Зоя Николаевна </a:t>
            </a:r>
            <a:r>
              <a:rPr lang="ru-RU" sz="1400" dirty="0">
                <a:latin typeface="Times New Roman" pitchFamily="18" charset="0"/>
                <a:cs typeface="Times New Roman" pitchFamily="18" charset="0"/>
              </a:rPr>
              <a:t>относится одинаково и требовательно, и приветливо: к круглому отличнику ли, к натянутому троечнику или к таким отдалённым от точных наук мечтателям.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Знаю, у некоторых учителей есть милые прозвища. У неё нет - факт, подтверждающий безмерное уважение к ней как к Мастеру. Если её спросишь – всегда объяснит, начиная с самых азов. Кто-то снова не понимает – она, подойдя и </a:t>
            </a:r>
            <a:r>
              <a:rPr lang="ru-RU" sz="1400" dirty="0" err="1">
                <a:latin typeface="Times New Roman" pitchFamily="18" charset="0"/>
                <a:cs typeface="Times New Roman" pitchFamily="18" charset="0"/>
              </a:rPr>
              <a:t>наклонясь</a:t>
            </a:r>
            <a:r>
              <a:rPr lang="ru-RU" sz="1400" dirty="0">
                <a:latin typeface="Times New Roman" pitchFamily="18" charset="0"/>
                <a:cs typeface="Times New Roman" pitchFamily="18" charset="0"/>
              </a:rPr>
              <a:t>, сдержанно и терпеливо чертит что-то на его листочке. Тихо звучит её голос, но всем всё равно слышно, потому что во время урока тишина всегда идеальная. И как-то вот так, просто, невычурно, без назиданий, внушений, придирок проходят уроки алгебры и геометрии. В атмосфере трудоспособности, добропорядочности и абсолютного внимания к каждому.</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Как это у неё получается, я не знаю. Сейчас, когда уже сама столько лет работаю учителем, часто сталкиваюсь с разными проблемами взаимоотношений и понимаю, что было ей очень нелегко. </a:t>
            </a:r>
            <a:r>
              <a:rPr lang="ru-RU" sz="1400" dirty="0"/>
              <a:t/>
            </a:r>
            <a:br>
              <a:rPr lang="ru-RU" sz="1400" dirty="0"/>
            </a:br>
            <a:r>
              <a:rPr lang="ru-RU" sz="1400" dirty="0"/>
              <a:t/>
            </a:r>
            <a:br>
              <a:rPr lang="ru-RU" sz="1400" dirty="0"/>
            </a:br>
            <a:r>
              <a:rPr lang="ru-RU" sz="1400" dirty="0"/>
              <a:t> </a:t>
            </a:r>
          </a:p>
        </p:txBody>
      </p:sp>
      <p:pic>
        <p:nvPicPr>
          <p:cNvPr id="8" name="Рисунок 7" descr="Яблонская"/>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291" y="1331640"/>
            <a:ext cx="2192928" cy="2160240"/>
          </a:xfrm>
          <a:prstGeom prst="rect">
            <a:avLst/>
          </a:prstGeom>
          <a:noFill/>
          <a:ln>
            <a:noFill/>
          </a:ln>
        </p:spPr>
      </p:pic>
    </p:spTree>
    <p:extLst>
      <p:ext uri="{BB962C8B-B14F-4D97-AF65-F5344CB8AC3E}">
        <p14:creationId xmlns:p14="http://schemas.microsoft.com/office/powerpoint/2010/main" val="213505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2209" y="467544"/>
            <a:ext cx="6480720" cy="7848302"/>
          </a:xfrm>
          <a:prstGeom prst="rect">
            <a:avLst/>
          </a:prstGeom>
        </p:spPr>
        <p:txBody>
          <a:bodyPr wrap="square">
            <a:spAutoFit/>
          </a:bodyPr>
          <a:lstStyle/>
          <a:p>
            <a:pPr algn="just"/>
            <a:r>
              <a:rPr lang="ru-RU" sz="1400" dirty="0">
                <a:latin typeface="Times New Roman" pitchFamily="18" charset="0"/>
                <a:cs typeface="Times New Roman" pitchFamily="18" charset="0"/>
              </a:rPr>
              <a:t>Колоссальная нагрузка по учебным предметам, обязанности классного руководителя, педсоветы, курсы, субботники, родительские и коллективные собрания…Плюс своя семья. А она всегда – ровно, уважительно, исполнительно, с улыбкой на лице… </a:t>
            </a:r>
            <a:r>
              <a:rPr lang="ru-RU" sz="1400" dirty="0" smtClean="0">
                <a:latin typeface="Times New Roman" pitchFamily="18" charset="0"/>
                <a:cs typeface="Times New Roman" pitchFamily="18" charset="0"/>
              </a:rPr>
              <a:t> Почему-то </a:t>
            </a:r>
            <a:r>
              <a:rPr lang="ru-RU" sz="1400" dirty="0">
                <a:latin typeface="Times New Roman" pitchFamily="18" charset="0"/>
                <a:cs typeface="Times New Roman" pitchFamily="18" charset="0"/>
              </a:rPr>
              <a:t>отдельной строкой хочется сказать ещё вот о чём. Родом из простой сельской семьи, </a:t>
            </a:r>
            <a:r>
              <a:rPr lang="ru-RU" sz="1400" i="1" dirty="0">
                <a:latin typeface="Times New Roman" pitchFamily="18" charset="0"/>
                <a:cs typeface="Times New Roman" pitchFamily="18" charset="0"/>
              </a:rPr>
              <a:t>Зоя Николаевна</a:t>
            </a:r>
            <a:r>
              <a:rPr lang="ru-RU" sz="1400" dirty="0">
                <a:latin typeface="Times New Roman" pitchFamily="18" charset="0"/>
                <a:cs typeface="Times New Roman" pitchFamily="18" charset="0"/>
              </a:rPr>
              <a:t> сумела сохранить в себе на всю жизнь эти простоту, скромность, правдивость отношений. Всем своим видом и поступками она как бы говорит людям: я такая же, как и вы, я обыкновенная. Но вот парадокс: чем дольше мы с ней знакомы, тем всё больше убеждаешься в том, какая неординарная, необыкновенная личность приходит к нам на уроки в скромном строгом платье…</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Да, жизнь учителя – сложный, интересный круговорот школьных событий. Дети бегут – и ты с ними вместе, едва поспевая…</a:t>
            </a:r>
          </a:p>
          <a:p>
            <a:pPr algn="just"/>
            <a:r>
              <a:rPr lang="ru-RU" sz="1400" dirty="0" smtClean="0">
                <a:latin typeface="Times New Roman" pitchFamily="18" charset="0"/>
                <a:cs typeface="Times New Roman" pitchFamily="18" charset="0"/>
              </a:rPr>
              <a:t>А </a:t>
            </a:r>
            <a:r>
              <a:rPr lang="ru-RU" sz="1400" dirty="0">
                <a:latin typeface="Times New Roman" pitchFamily="18" charset="0"/>
                <a:cs typeface="Times New Roman" pitchFamily="18" charset="0"/>
              </a:rPr>
              <a:t>за добросовестный труд – заслуженные награды.</a:t>
            </a:r>
          </a:p>
          <a:p>
            <a:pPr algn="just"/>
            <a:r>
              <a:rPr lang="ru-RU" sz="1400" dirty="0">
                <a:latin typeface="Times New Roman" pitchFamily="18" charset="0"/>
                <a:cs typeface="Times New Roman" pitchFamily="18" charset="0"/>
              </a:rPr>
              <a:t>С 2008 года является руководителем городского методического объединения учителей математики </a:t>
            </a:r>
            <a:r>
              <a:rPr lang="ru-RU" sz="1400" dirty="0" err="1">
                <a:latin typeface="Times New Roman" pitchFamily="18" charset="0"/>
                <a:cs typeface="Times New Roman" pitchFamily="18" charset="0"/>
              </a:rPr>
              <a:t>Степногорского</a:t>
            </a:r>
            <a:r>
              <a:rPr lang="ru-RU" sz="1400" dirty="0">
                <a:latin typeface="Times New Roman" pitchFamily="18" charset="0"/>
                <a:cs typeface="Times New Roman" pitchFamily="18" charset="0"/>
              </a:rPr>
              <a:t> отдела образования. В 2010 году г. Щучинске участвовала в работе областного семинара «Инновационные технологии в образовательном процессе», в 2010 году </a:t>
            </a:r>
            <a:r>
              <a:rPr lang="ru-RU" sz="1400" dirty="0" err="1">
                <a:latin typeface="Times New Roman" pitchFamily="18" charset="0"/>
                <a:cs typeface="Times New Roman" pitchFamily="18" charset="0"/>
              </a:rPr>
              <a:t>г.Астане</a:t>
            </a:r>
            <a:r>
              <a:rPr lang="ru-RU" sz="1400" dirty="0">
                <a:latin typeface="Times New Roman" pitchFamily="18" charset="0"/>
                <a:cs typeface="Times New Roman" pitchFamily="18" charset="0"/>
              </a:rPr>
              <a:t> –  в областном семинаре «Работа с одаренными детьми – решение олимпиадных задач».  Статья «Интерес к знаниям – источник успеха», разработка урока по теме «Методы решения логарифмических уравнений» напечатаны в журнале «Математика и физика».</a:t>
            </a:r>
          </a:p>
          <a:p>
            <a:pPr algn="just"/>
            <a:r>
              <a:rPr lang="ru-RU" sz="1400" dirty="0">
                <a:latin typeface="Times New Roman" pitchFamily="18" charset="0"/>
                <a:cs typeface="Times New Roman" pitchFamily="18" charset="0"/>
              </a:rPr>
              <a:t>С 2009 по 2015 учебном году выпустила 4 ученика с аттестатом особого образца «Алтын </a:t>
            </a:r>
            <a:r>
              <a:rPr lang="ru-RU" sz="1400" dirty="0" err="1">
                <a:latin typeface="Times New Roman" pitchFamily="18" charset="0"/>
                <a:cs typeface="Times New Roman" pitchFamily="18" charset="0"/>
              </a:rPr>
              <a:t>белгі</a:t>
            </a:r>
            <a:r>
              <a:rPr lang="ru-RU" sz="1400" dirty="0">
                <a:latin typeface="Times New Roman" pitchFamily="18" charset="0"/>
                <a:cs typeface="Times New Roman" pitchFamily="18" charset="0"/>
              </a:rPr>
              <a:t>», 3 ученика с аттестатом с отличием. Её учащиеся ежегодно на городских, областных олимпиадах занимают призовые места, защищают свои научно-исследовательские работы на городских, областных конференциях: в  2007 г –3 место в областной  научно-практической конференции. С 2007 по 2016 года  на городской олимпиаде среди школьников  5 первых места, 4 вторых места, 4 третьих места.  Так незаметно у Зои Николаевны выпускались класс за классом, выросли свои дети, стали хорошими специалистами и людьми, обзавелись семьями. А она всё бежит уже с другими детками – уроки, тетради, занятия с отстающими, факультативы, качественная подготовка к экзаменам.  И часто не было возможности остановиться, передохнуть.</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Кто когда-нибудь хотя бы попытался подсчитать, сколько уроков даёт учитель за свою жизнь? Какие из них не проходят бесследно? На какие уроки выросшим детям хочется снова попасть через много лет?.. Нет такой статистики… Неважным кажется для многих то, что для учителя важнее всего на свете!</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36895645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1008</Words>
  <Application>Microsoft Office PowerPoint</Application>
  <PresentationFormat>Экран (4:3)</PresentationFormat>
  <Paragraphs>92</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Презентация PowerPoint</vt:lpstr>
      <vt:lpstr>Презентация PowerPoint</vt:lpstr>
      <vt:lpstr>Презентация PowerPoint</vt:lpstr>
      <vt:lpstr>Презентация PowerPoint</vt:lpstr>
      <vt:lpstr>Человек славен трудом «Учитель - священное слово для всех, За ним и победа, и первый успех. Сокровища знаний и щедрость души, И искренний смех, и беседа души…»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Kamila</dc:creator>
  <cp:lastModifiedBy>User</cp:lastModifiedBy>
  <cp:revision>19</cp:revision>
  <dcterms:created xsi:type="dcterms:W3CDTF">2017-10-16T12:10:10Z</dcterms:created>
  <dcterms:modified xsi:type="dcterms:W3CDTF">2017-10-17T06:27:43Z</dcterms:modified>
</cp:coreProperties>
</file>