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0" r:id="rId4"/>
    <p:sldId id="263" r:id="rId5"/>
    <p:sldId id="272" r:id="rId6"/>
    <p:sldId id="282" r:id="rId7"/>
    <p:sldId id="267" r:id="rId8"/>
    <p:sldId id="273" r:id="rId9"/>
    <p:sldId id="265" r:id="rId10"/>
    <p:sldId id="27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27CAE-BB66-45CF-A1C7-F218836EBF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9DB2C-6088-4FFD-BF37-F16682161BDB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 rtl="0"/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В проведении подворных обходов приняли участие </a:t>
          </a:r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246</a:t>
          </a:r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 человек. </a:t>
          </a:r>
        </a:p>
        <a:p>
          <a:pPr algn="ctr" rtl="0"/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Количество подворных обходов - </a:t>
          </a:r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329.</a:t>
          </a:r>
        </a:p>
        <a:p>
          <a:pPr algn="ctr"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575</a:t>
          </a:r>
          <a:r>
            <a:rPr lang="kk-KZ" sz="2400" b="0" dirty="0" smtClean="0"/>
            <a:t> детей получили материальную помощь, в том числе, </a:t>
          </a:r>
          <a:r>
            <a:rPr lang="kk-KZ" sz="2400" b="1" dirty="0" smtClean="0"/>
            <a:t>140</a:t>
          </a:r>
          <a:r>
            <a:rPr lang="kk-KZ" sz="2400" b="0" dirty="0" smtClean="0"/>
            <a:t> из бюджетных средств, </a:t>
          </a:r>
          <a:r>
            <a:rPr lang="kk-KZ" sz="2400" b="1" dirty="0" smtClean="0"/>
            <a:t>435</a:t>
          </a:r>
          <a:r>
            <a:rPr lang="kk-KZ" sz="2400" b="0" dirty="0" smtClean="0"/>
            <a:t> из внебюджетных средств;</a:t>
          </a:r>
        </a:p>
        <a:p>
          <a:pPr algn="ctr" rtl="0"/>
          <a:r>
            <a:rPr lang="kk-KZ" sz="2400" b="0" dirty="0" smtClean="0"/>
            <a:t> общая сумма оказанной помощи составляет </a:t>
          </a:r>
          <a:r>
            <a:rPr lang="kk-KZ" sz="2400" b="1" dirty="0" smtClean="0"/>
            <a:t>4 905 415</a:t>
          </a:r>
          <a:r>
            <a:rPr lang="kk-KZ" sz="2400" b="0" dirty="0" smtClean="0"/>
            <a:t> тенге, в том числе, </a:t>
          </a:r>
          <a:r>
            <a:rPr lang="kk-KZ" sz="2400" b="1" dirty="0" smtClean="0"/>
            <a:t>1 675 000 </a:t>
          </a:r>
          <a:r>
            <a:rPr lang="kk-KZ" sz="2400" b="0" dirty="0" smtClean="0"/>
            <a:t>тенге из бюджетных средств, </a:t>
          </a:r>
          <a:r>
            <a:rPr lang="kk-KZ" sz="2400" b="1" dirty="0" smtClean="0"/>
            <a:t>3 230 415 </a:t>
          </a:r>
          <a:r>
            <a:rPr lang="kk-KZ" sz="2400" b="0" dirty="0" smtClean="0"/>
            <a:t>тенге из внебюджетных средств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b="0" dirty="0" smtClean="0">
              <a:latin typeface="Times New Roman" pitchFamily="18" charset="0"/>
              <a:cs typeface="Times New Roman" pitchFamily="18" charset="0"/>
            </a:rPr>
          </a:b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41EF3083-D55A-4946-A651-E7C41F5F95B1}" type="parTrans" cxnId="{6374A5E4-7C51-45A1-B138-B25F10859EC8}">
      <dgm:prSet/>
      <dgm:spPr/>
      <dgm:t>
        <a:bodyPr/>
        <a:lstStyle/>
        <a:p>
          <a:endParaRPr lang="ru-RU"/>
        </a:p>
      </dgm:t>
    </dgm:pt>
    <dgm:pt modelId="{730FB028-607A-4619-AAB1-50D69CB67E64}" type="sibTrans" cxnId="{6374A5E4-7C51-45A1-B138-B25F10859EC8}">
      <dgm:prSet/>
      <dgm:spPr/>
      <dgm:t>
        <a:bodyPr/>
        <a:lstStyle/>
        <a:p>
          <a:endParaRPr lang="ru-RU"/>
        </a:p>
      </dgm:t>
    </dgm:pt>
    <dgm:pt modelId="{82A547D2-2753-4CFC-8240-7AC81CBF6988}" type="pres">
      <dgm:prSet presAssocID="{0D427CAE-BB66-45CF-A1C7-F218836EBF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F412B-219B-4E21-B4AF-BE1D96286081}" type="pres">
      <dgm:prSet presAssocID="{18C9DB2C-6088-4FFD-BF37-F16682161BDB}" presName="circ1TxSh" presStyleLbl="vennNode1" presStyleIdx="0" presStyleCnt="1" custScaleX="136696" custLinFactNeighborX="584"/>
      <dgm:spPr/>
      <dgm:t>
        <a:bodyPr/>
        <a:lstStyle/>
        <a:p>
          <a:endParaRPr lang="ru-RU"/>
        </a:p>
      </dgm:t>
    </dgm:pt>
  </dgm:ptLst>
  <dgm:cxnLst>
    <dgm:cxn modelId="{6374A5E4-7C51-45A1-B138-B25F10859EC8}" srcId="{0D427CAE-BB66-45CF-A1C7-F218836EBFCF}" destId="{18C9DB2C-6088-4FFD-BF37-F16682161BDB}" srcOrd="0" destOrd="0" parTransId="{41EF3083-D55A-4946-A651-E7C41F5F95B1}" sibTransId="{730FB028-607A-4619-AAB1-50D69CB67E64}"/>
    <dgm:cxn modelId="{5156AF72-62DA-4683-A1D6-8DB39743C14A}" type="presOf" srcId="{0D427CAE-BB66-45CF-A1C7-F218836EBFCF}" destId="{82A547D2-2753-4CFC-8240-7AC81CBF6988}" srcOrd="0" destOrd="0" presId="urn:microsoft.com/office/officeart/2005/8/layout/venn1"/>
    <dgm:cxn modelId="{80A01DA3-BCD2-49E6-956A-60C736A8C324}" type="presOf" srcId="{18C9DB2C-6088-4FFD-BF37-F16682161BDB}" destId="{521F412B-219B-4E21-B4AF-BE1D96286081}" srcOrd="0" destOrd="0" presId="urn:microsoft.com/office/officeart/2005/8/layout/venn1"/>
    <dgm:cxn modelId="{ED146B4D-6B71-4869-AC34-1A8BC14B6B4C}" type="presParOf" srcId="{82A547D2-2753-4CFC-8240-7AC81CBF6988}" destId="{521F412B-219B-4E21-B4AF-BE1D9628608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4B6CB-21E0-4D07-BBD8-D8BC983F1CD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06ACF3-A042-47A6-8D34-3336DFB06C19}">
      <dgm:prSet/>
      <dgm:spPr/>
      <dgm:t>
        <a:bodyPr/>
        <a:lstStyle/>
        <a:p>
          <a:pPr algn="ctr" rtl="0"/>
          <a:r>
            <a:rPr lang="kk-KZ" b="1" i="1" dirty="0" smtClean="0">
              <a:latin typeface="Times New Roman" pitchFamily="18" charset="0"/>
              <a:cs typeface="Times New Roman" pitchFamily="18" charset="0"/>
            </a:rPr>
            <a:t>Ежедневный подвоз к школе и обратно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665B5D83-2E44-484E-AEE2-89F7E7BE7560}" type="parTrans" cxnId="{5FB487DF-B8E0-4E7C-A917-F2A924F13F47}">
      <dgm:prSet/>
      <dgm:spPr/>
      <dgm:t>
        <a:bodyPr/>
        <a:lstStyle/>
        <a:p>
          <a:endParaRPr lang="ru-RU"/>
        </a:p>
      </dgm:t>
    </dgm:pt>
    <dgm:pt modelId="{EED9877D-88F6-4AAF-814B-FABA34DD25E0}" type="sibTrans" cxnId="{5FB487DF-B8E0-4E7C-A917-F2A924F13F47}">
      <dgm:prSet/>
      <dgm:spPr/>
      <dgm:t>
        <a:bodyPr/>
        <a:lstStyle/>
        <a:p>
          <a:endParaRPr lang="ru-RU"/>
        </a:p>
      </dgm:t>
    </dgm:pt>
    <dgm:pt modelId="{49AC6AED-92D7-455F-B0D8-558363318E35}" type="pres">
      <dgm:prSet presAssocID="{1A34B6CB-21E0-4D07-BBD8-D8BC983F1C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AF02AF-83D4-4D7B-AF3A-380B85F6DAD8}" type="pres">
      <dgm:prSet presAssocID="{4506ACF3-A042-47A6-8D34-3336DFB06C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487DF-B8E0-4E7C-A917-F2A924F13F47}" srcId="{1A34B6CB-21E0-4D07-BBD8-D8BC983F1CD1}" destId="{4506ACF3-A042-47A6-8D34-3336DFB06C19}" srcOrd="0" destOrd="0" parTransId="{665B5D83-2E44-484E-AEE2-89F7E7BE7560}" sibTransId="{EED9877D-88F6-4AAF-814B-FABA34DD25E0}"/>
    <dgm:cxn modelId="{069764E9-4A96-4AAC-8D01-B4AA47758E22}" type="presOf" srcId="{4506ACF3-A042-47A6-8D34-3336DFB06C19}" destId="{B8AF02AF-83D4-4D7B-AF3A-380B85F6DAD8}" srcOrd="0" destOrd="0" presId="urn:microsoft.com/office/officeart/2005/8/layout/vList2"/>
    <dgm:cxn modelId="{A0643B34-DA73-4093-A051-8D3099722144}" type="presOf" srcId="{1A34B6CB-21E0-4D07-BBD8-D8BC983F1CD1}" destId="{49AC6AED-92D7-455F-B0D8-558363318E35}" srcOrd="0" destOrd="0" presId="urn:microsoft.com/office/officeart/2005/8/layout/vList2"/>
    <dgm:cxn modelId="{4859A0A6-31BF-48CF-897E-01E042AAC60C}" type="presParOf" srcId="{49AC6AED-92D7-455F-B0D8-558363318E35}" destId="{B8AF02AF-83D4-4D7B-AF3A-380B85F6DA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DAC30-7C2D-43C9-BCAB-D3275DCAAEB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55A32-10B3-45AD-A85A-F5ABA49E384D}">
      <dgm:prSet/>
      <dgm:spPr/>
      <dgm:t>
        <a:bodyPr/>
        <a:lstStyle/>
        <a:p>
          <a:pPr algn="ctr" rtl="0"/>
          <a:r>
            <a:rPr lang="kk-KZ" b="1" dirty="0" smtClean="0"/>
            <a:t>ПЛАН республиканской  акции </a:t>
          </a:r>
        </a:p>
        <a:p>
          <a:pPr algn="ctr" rtl="0"/>
          <a:r>
            <a:rPr lang="kk-KZ" b="1" dirty="0" smtClean="0"/>
            <a:t>«Безопасный школьный автобус»</a:t>
          </a:r>
          <a:endParaRPr lang="ru-RU" b="1" dirty="0"/>
        </a:p>
      </dgm:t>
    </dgm:pt>
    <dgm:pt modelId="{02A423C9-C3D2-4A0E-85DD-0B7AD27741AD}" type="parTrans" cxnId="{0F55F45B-04A1-45DF-9C5E-718B54B7ACB3}">
      <dgm:prSet/>
      <dgm:spPr/>
      <dgm:t>
        <a:bodyPr/>
        <a:lstStyle/>
        <a:p>
          <a:endParaRPr lang="ru-RU"/>
        </a:p>
      </dgm:t>
    </dgm:pt>
    <dgm:pt modelId="{CDB71C55-40A1-4D09-89EC-41E42E1135B1}" type="sibTrans" cxnId="{0F55F45B-04A1-45DF-9C5E-718B54B7ACB3}">
      <dgm:prSet/>
      <dgm:spPr/>
      <dgm:t>
        <a:bodyPr/>
        <a:lstStyle/>
        <a:p>
          <a:endParaRPr lang="ru-RU"/>
        </a:p>
      </dgm:t>
    </dgm:pt>
    <dgm:pt modelId="{2FB6B2ED-A195-4BCF-9986-DBE92C5971A8}" type="pres">
      <dgm:prSet presAssocID="{7EEDAC30-7C2D-43C9-BCAB-D3275DCAAE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DC6AE-646D-4A5F-AA77-ED9EB707DF7F}" type="pres">
      <dgm:prSet presAssocID="{5FA55A32-10B3-45AD-A85A-F5ABA49E384D}" presName="parentText" presStyleLbl="node1" presStyleIdx="0" presStyleCnt="1" custLinFactNeighborX="-11137" custLinFactNeighborY="119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B64D1-073F-405F-921E-36C4B23C17FC}" type="presOf" srcId="{7EEDAC30-7C2D-43C9-BCAB-D3275DCAAEB9}" destId="{2FB6B2ED-A195-4BCF-9986-DBE92C5971A8}" srcOrd="0" destOrd="0" presId="urn:microsoft.com/office/officeart/2005/8/layout/vList2"/>
    <dgm:cxn modelId="{0F55F45B-04A1-45DF-9C5E-718B54B7ACB3}" srcId="{7EEDAC30-7C2D-43C9-BCAB-D3275DCAAEB9}" destId="{5FA55A32-10B3-45AD-A85A-F5ABA49E384D}" srcOrd="0" destOrd="0" parTransId="{02A423C9-C3D2-4A0E-85DD-0B7AD27741AD}" sibTransId="{CDB71C55-40A1-4D09-89EC-41E42E1135B1}"/>
    <dgm:cxn modelId="{558E977D-7341-4359-9237-D7BFEEB93D75}" type="presOf" srcId="{5FA55A32-10B3-45AD-A85A-F5ABA49E384D}" destId="{FD1DC6AE-646D-4A5F-AA77-ED9EB707DF7F}" srcOrd="0" destOrd="0" presId="urn:microsoft.com/office/officeart/2005/8/layout/vList2"/>
    <dgm:cxn modelId="{845B4CD8-F217-4012-8ABD-427C521523B2}" type="presParOf" srcId="{2FB6B2ED-A195-4BCF-9986-DBE92C5971A8}" destId="{FD1DC6AE-646D-4A5F-AA77-ED9EB707DF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F412B-219B-4E21-B4AF-BE1D96286081}">
      <dsp:nvSpPr>
        <dsp:cNvPr id="0" name=""/>
        <dsp:cNvSpPr/>
      </dsp:nvSpPr>
      <dsp:spPr>
        <a:xfrm>
          <a:off x="-35447" y="0"/>
          <a:ext cx="8300495" cy="607223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В проведении подворных обходов приняли участие </a:t>
          </a: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246</a:t>
          </a: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 человек.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Количество подворных обходов - </a:t>
          </a: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329.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575</a:t>
          </a:r>
          <a:r>
            <a:rPr lang="kk-KZ" sz="2400" b="0" kern="1200" dirty="0" smtClean="0"/>
            <a:t> детей получили материальную помощь, в том числе, </a:t>
          </a:r>
          <a:r>
            <a:rPr lang="kk-KZ" sz="2400" b="1" kern="1200" dirty="0" smtClean="0"/>
            <a:t>140</a:t>
          </a:r>
          <a:r>
            <a:rPr lang="kk-KZ" sz="2400" b="0" kern="1200" dirty="0" smtClean="0"/>
            <a:t> из бюджетных средств, </a:t>
          </a:r>
          <a:r>
            <a:rPr lang="kk-KZ" sz="2400" b="1" kern="1200" dirty="0" smtClean="0"/>
            <a:t>435</a:t>
          </a:r>
          <a:r>
            <a:rPr lang="kk-KZ" sz="2400" b="0" kern="1200" dirty="0" smtClean="0"/>
            <a:t> из внебюджетных средств;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0" kern="1200" dirty="0" smtClean="0"/>
            <a:t> общая сумма оказанной помощи составляет </a:t>
          </a:r>
          <a:r>
            <a:rPr lang="kk-KZ" sz="2400" b="1" kern="1200" dirty="0" smtClean="0"/>
            <a:t>4 905 415</a:t>
          </a:r>
          <a:r>
            <a:rPr lang="kk-KZ" sz="2400" b="0" kern="1200" dirty="0" smtClean="0"/>
            <a:t> тенге, в том числе, </a:t>
          </a:r>
          <a:r>
            <a:rPr lang="kk-KZ" sz="2400" b="1" kern="1200" dirty="0" smtClean="0"/>
            <a:t>1 675 000 </a:t>
          </a:r>
          <a:r>
            <a:rPr lang="kk-KZ" sz="2400" b="0" kern="1200" dirty="0" smtClean="0"/>
            <a:t>тенге из бюджетных средств, </a:t>
          </a:r>
          <a:r>
            <a:rPr lang="kk-KZ" sz="2400" b="1" kern="1200" dirty="0" smtClean="0"/>
            <a:t>3 230 415 </a:t>
          </a:r>
          <a:r>
            <a:rPr lang="kk-KZ" sz="2400" b="0" kern="1200" dirty="0" smtClean="0"/>
            <a:t>тенге из внебюджетных средств</a:t>
          </a: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b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0132" y="889257"/>
        <a:ext cx="5869337" cy="4293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F02AF-83D4-4D7B-AF3A-380B85F6DAD8}">
      <dsp:nvSpPr>
        <dsp:cNvPr id="0" name=""/>
        <dsp:cNvSpPr/>
      </dsp:nvSpPr>
      <dsp:spPr>
        <a:xfrm>
          <a:off x="0" y="162000"/>
          <a:ext cx="8229600" cy="818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500" b="1" i="1" kern="1200" dirty="0" smtClean="0">
              <a:latin typeface="Times New Roman" pitchFamily="18" charset="0"/>
              <a:cs typeface="Times New Roman" pitchFamily="18" charset="0"/>
            </a:rPr>
            <a:t>Ежедневный подвоз к школе и обратно</a:t>
          </a:r>
          <a:endParaRPr lang="ru-RU" sz="35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80" y="201980"/>
        <a:ext cx="8149640" cy="739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DC6AE-646D-4A5F-AA77-ED9EB707DF7F}">
      <dsp:nvSpPr>
        <dsp:cNvPr id="0" name=""/>
        <dsp:cNvSpPr/>
      </dsp:nvSpPr>
      <dsp:spPr>
        <a:xfrm>
          <a:off x="0" y="16069"/>
          <a:ext cx="7358114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/>
            <a:t>ПЛАН республиканской  акции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/>
            <a:t>«Безопасный школьный автобус»</a:t>
          </a:r>
          <a:endParaRPr lang="ru-RU" sz="2000" b="1" kern="1200" dirty="0"/>
        </a:p>
      </dsp:txBody>
      <dsp:txXfrm>
        <a:off x="44549" y="60618"/>
        <a:ext cx="7269016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105150" cy="18942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272466" cy="3744416"/>
          </a:xfrm>
        </p:spPr>
        <p:txBody>
          <a:bodyPr>
            <a:noAutofit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Жалпы білім беру </a:t>
            </a:r>
            <a:r>
              <a:rPr lang="kk-KZ" b="1" dirty="0" smtClean="0">
                <a:solidFill>
                  <a:srgbClr val="FF0000"/>
                </a:solidFill>
              </a:rPr>
              <a:t>туралы заңның орындалуы</a:t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/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>Выполнение </a:t>
            </a:r>
            <a:r>
              <a:rPr lang="kk-KZ" b="1" dirty="0">
                <a:solidFill>
                  <a:srgbClr val="FF0000"/>
                </a:solidFill>
              </a:rPr>
              <a:t>закона о всеобщем среднем </a:t>
            </a:r>
            <a:r>
              <a:rPr lang="kk-KZ" b="1" dirty="0" smtClean="0">
                <a:solidFill>
                  <a:srgbClr val="FF0000"/>
                </a:solidFill>
              </a:rPr>
              <a:t>образовании</a:t>
            </a:r>
            <a:br>
              <a:rPr lang="kk-KZ" b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71942"/>
            <a:ext cx="6715172" cy="2357454"/>
          </a:xfrm>
        </p:spPr>
        <p:txBody>
          <a:bodyPr>
            <a:normAutofit/>
          </a:bodyPr>
          <a:lstStyle/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71942"/>
            <a:ext cx="6715172" cy="2357454"/>
          </a:xfrm>
        </p:spPr>
        <p:txBody>
          <a:bodyPr>
            <a:normAutofit/>
          </a:bodyPr>
          <a:lstStyle/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336704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53164" y="260648"/>
            <a:ext cx="8149640" cy="818999"/>
            <a:chOff x="-104036" y="-2596852"/>
            <a:chExt cx="8149640" cy="818999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561" y="-2596852"/>
              <a:ext cx="7638631" cy="8189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-104036" y="-2556873"/>
              <a:ext cx="8149640" cy="7390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3500" b="1" i="1" kern="1200" dirty="0" smtClean="0">
                  <a:latin typeface="Times New Roman" pitchFamily="18" charset="0"/>
                  <a:cs typeface="Times New Roman" pitchFamily="18" charset="0"/>
                </a:rPr>
                <a:t>Ежемесячная форма отчета</a:t>
              </a:r>
              <a:endParaRPr lang="ru-RU" sz="35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228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s/obg/Povedenie-i-zdorove/0034-034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338" y="1357298"/>
            <a:ext cx="8708662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2526" y="4095882"/>
            <a:ext cx="6715172" cy="2357454"/>
          </a:xfrm>
        </p:spPr>
        <p:txBody>
          <a:bodyPr>
            <a:normAutofit/>
          </a:bodyPr>
          <a:lstStyle/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kargoo.gov.kz/media/img/blogs/5209b41ec73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5436" y="4066841"/>
            <a:ext cx="1944216" cy="174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7624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</a:rPr>
              <a:t>Фото-отчет школ по итогам акции «ДОРОГА  В  ШКОЛУ»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отчеты школ Дорога в школу\ШГ №4\IMG-20160815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" y="908720"/>
            <a:ext cx="3675895" cy="2756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отчеты школ Дорога в школу\СШ №7\IMG-20171024-WA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908720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отчеты школ Дорога в школу\СШ №7\IMG-20171024-WA0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28" y="980728"/>
            <a:ext cx="1750962" cy="2733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отчеты школ Дорога в школу\СШ №8\P_20171024_0945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4699"/>
            <a:ext cx="1656184" cy="2615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отчеты школ Дорога в школу\СШ №8\P_20171024_0948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6365"/>
            <a:ext cx="1672208" cy="2593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отчеты школ Дорога в школу\Карабулак\Дорога в школу отчет\20171024_10182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5821"/>
            <a:ext cx="2805675" cy="21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22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0736332"/>
              </p:ext>
            </p:extLst>
          </p:nvPr>
        </p:nvGraphicFramePr>
        <p:xfrm>
          <a:off x="428596" y="428604"/>
          <a:ext cx="822960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Соберем ребенка в школу ВМЕСТЕ!</a:t>
            </a:r>
            <a:b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а конференцию\фото аким\FB_IMG_1503380553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96" y="1073874"/>
            <a:ext cx="342376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а конференцию\фото ДДТ\DSC_0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5050"/>
            <a:ext cx="3636404" cy="242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а конференцию\фото ДДТ\DSC_0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4450"/>
            <a:ext cx="3773886" cy="2379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а конференцию\фото аким\FB_IMG_15033805714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74" y="1073874"/>
            <a:ext cx="3788312" cy="2643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642910" y="357166"/>
            <a:ext cx="8215370" cy="592935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u="sng" dirty="0">
                <a:solidFill>
                  <a:schemeClr val="tx1"/>
                </a:solidFill>
              </a:rPr>
              <a:t>Н</a:t>
            </a:r>
            <a:r>
              <a:rPr lang="kk-KZ" sz="2800" b="1" u="sng" dirty="0" smtClean="0">
                <a:solidFill>
                  <a:schemeClr val="tx1"/>
                </a:solidFill>
              </a:rPr>
              <a:t>а </a:t>
            </a:r>
            <a:r>
              <a:rPr lang="kk-KZ" sz="2800" b="1" u="sng" dirty="0">
                <a:solidFill>
                  <a:schemeClr val="tx1"/>
                </a:solidFill>
              </a:rPr>
              <a:t>1 </a:t>
            </a:r>
            <a:r>
              <a:rPr lang="kk-KZ" sz="2800" b="1" u="sng" dirty="0" smtClean="0">
                <a:solidFill>
                  <a:schemeClr val="tx1"/>
                </a:solidFill>
              </a:rPr>
              <a:t>сентября 2017-2018 учебного года:</a:t>
            </a:r>
          </a:p>
          <a:p>
            <a:pPr algn="ctr"/>
            <a:endParaRPr lang="kk-KZ" dirty="0" smtClean="0">
              <a:solidFill>
                <a:schemeClr val="tx1"/>
              </a:solidFill>
            </a:endParaRP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 </a:t>
            </a:r>
            <a:r>
              <a:rPr lang="kk-KZ" b="1" dirty="0" smtClean="0">
                <a:solidFill>
                  <a:schemeClr val="tx1"/>
                </a:solidFill>
              </a:rPr>
              <a:t>от </a:t>
            </a:r>
            <a:r>
              <a:rPr lang="kk-KZ" b="1" dirty="0">
                <a:solidFill>
                  <a:schemeClr val="tx1"/>
                </a:solidFill>
              </a:rPr>
              <a:t>0 до 18 лет </a:t>
            </a:r>
            <a:r>
              <a:rPr lang="kk-KZ" dirty="0">
                <a:solidFill>
                  <a:schemeClr val="tx1"/>
                </a:solidFill>
              </a:rPr>
              <a:t>– </a:t>
            </a:r>
            <a:r>
              <a:rPr lang="kk-KZ" dirty="0" smtClean="0">
                <a:solidFill>
                  <a:schemeClr val="tx1"/>
                </a:solidFill>
              </a:rPr>
              <a:t>13557 человек;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</a:rPr>
              <a:t>охвачено </a:t>
            </a:r>
            <a:r>
              <a:rPr lang="kk-KZ" b="1" dirty="0">
                <a:solidFill>
                  <a:schemeClr val="tx1"/>
                </a:solidFill>
              </a:rPr>
              <a:t>обучением </a:t>
            </a:r>
            <a:endParaRPr lang="kk-KZ" b="1" dirty="0" smtClean="0">
              <a:solidFill>
                <a:schemeClr val="tx1"/>
              </a:solidFill>
            </a:endParaRPr>
          </a:p>
          <a:p>
            <a:pPr algn="ctr"/>
            <a:r>
              <a:rPr lang="kk-KZ" b="1" dirty="0" smtClean="0">
                <a:solidFill>
                  <a:schemeClr val="tx1"/>
                </a:solidFill>
              </a:rPr>
              <a:t>в </a:t>
            </a:r>
            <a:r>
              <a:rPr lang="kk-KZ" b="1" dirty="0">
                <a:solidFill>
                  <a:schemeClr val="tx1"/>
                </a:solidFill>
              </a:rPr>
              <a:t>общеобразовательных школах </a:t>
            </a:r>
            <a:r>
              <a:rPr lang="kk-KZ" dirty="0">
                <a:solidFill>
                  <a:schemeClr val="tx1"/>
                </a:solidFill>
              </a:rPr>
              <a:t>– </a:t>
            </a:r>
            <a:r>
              <a:rPr lang="kk-KZ" dirty="0" smtClean="0">
                <a:solidFill>
                  <a:schemeClr val="tx1"/>
                </a:solidFill>
              </a:rPr>
              <a:t>9993 человек;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</a:rPr>
              <a:t>из </a:t>
            </a:r>
            <a:r>
              <a:rPr lang="kk-KZ" b="1" dirty="0">
                <a:solidFill>
                  <a:schemeClr val="tx1"/>
                </a:solidFill>
              </a:rPr>
              <a:t>них охвачено предшколой </a:t>
            </a:r>
            <a:r>
              <a:rPr lang="kk-KZ" dirty="0">
                <a:solidFill>
                  <a:schemeClr val="tx1"/>
                </a:solidFill>
              </a:rPr>
              <a:t>– </a:t>
            </a:r>
            <a:r>
              <a:rPr lang="kk-KZ" dirty="0" smtClean="0">
                <a:solidFill>
                  <a:schemeClr val="tx1"/>
                </a:solidFill>
              </a:rPr>
              <a:t>746 человек;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</a:rPr>
              <a:t>охват </a:t>
            </a:r>
            <a:r>
              <a:rPr lang="kk-KZ" b="1" dirty="0">
                <a:solidFill>
                  <a:schemeClr val="tx1"/>
                </a:solidFill>
              </a:rPr>
              <a:t>в детских садах </a:t>
            </a:r>
            <a:r>
              <a:rPr lang="kk-KZ" dirty="0">
                <a:solidFill>
                  <a:schemeClr val="tx1"/>
                </a:solidFill>
              </a:rPr>
              <a:t>– от 3 до 6 лет 100</a:t>
            </a:r>
            <a:r>
              <a:rPr lang="kk-KZ" dirty="0" smtClean="0">
                <a:solidFill>
                  <a:schemeClr val="tx1"/>
                </a:solidFill>
              </a:rPr>
              <a:t>%;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k-KZ" b="1" dirty="0">
                <a:solidFill>
                  <a:schemeClr val="tx1"/>
                </a:solidFill>
              </a:rPr>
              <a:t>в</a:t>
            </a:r>
            <a:r>
              <a:rPr lang="kk-KZ" b="1" dirty="0" smtClean="0">
                <a:solidFill>
                  <a:schemeClr val="tx1"/>
                </a:solidFill>
              </a:rPr>
              <a:t>ечерняя школа </a:t>
            </a:r>
            <a:r>
              <a:rPr lang="kk-KZ" b="1" dirty="0">
                <a:solidFill>
                  <a:schemeClr val="tx1"/>
                </a:solidFill>
              </a:rPr>
              <a:t>при СШ №1</a:t>
            </a:r>
            <a:r>
              <a:rPr lang="kk-KZ" dirty="0">
                <a:solidFill>
                  <a:schemeClr val="tx1"/>
                </a:solidFill>
              </a:rPr>
              <a:t> </a:t>
            </a:r>
            <a:r>
              <a:rPr lang="kk-KZ" dirty="0" smtClean="0">
                <a:solidFill>
                  <a:schemeClr val="tx1"/>
                </a:solidFill>
              </a:rPr>
              <a:t>–  </a:t>
            </a:r>
            <a:r>
              <a:rPr lang="kk-KZ" dirty="0">
                <a:solidFill>
                  <a:schemeClr val="tx1"/>
                </a:solidFill>
              </a:rPr>
              <a:t>80 </a:t>
            </a:r>
            <a:r>
              <a:rPr lang="kk-KZ" dirty="0" smtClean="0">
                <a:solidFill>
                  <a:schemeClr val="tx1"/>
                </a:solidFill>
              </a:rPr>
              <a:t>человек;</a:t>
            </a:r>
          </a:p>
          <a:p>
            <a:pPr algn="ctr"/>
            <a:endParaRPr lang="kk-KZ" dirty="0" smtClean="0">
              <a:solidFill>
                <a:schemeClr val="tx1"/>
              </a:solidFill>
            </a:endParaRPr>
          </a:p>
          <a:p>
            <a:pPr algn="ctr"/>
            <a:r>
              <a:rPr lang="kk-KZ" b="1" dirty="0">
                <a:solidFill>
                  <a:schemeClr val="tx1"/>
                </a:solidFill>
              </a:rPr>
              <a:t>в</a:t>
            </a:r>
            <a:r>
              <a:rPr lang="kk-KZ" b="1" dirty="0" smtClean="0">
                <a:solidFill>
                  <a:schemeClr val="tx1"/>
                </a:solidFill>
              </a:rPr>
              <a:t>ечерняя школа при </a:t>
            </a:r>
            <a:r>
              <a:rPr lang="kk-KZ" b="1" dirty="0">
                <a:solidFill>
                  <a:schemeClr val="tx1"/>
                </a:solidFill>
              </a:rPr>
              <a:t>ЕЦ 166/18 </a:t>
            </a:r>
            <a:r>
              <a:rPr lang="kk-KZ" dirty="0">
                <a:solidFill>
                  <a:schemeClr val="tx1"/>
                </a:solidFill>
              </a:rPr>
              <a:t>– 66 человек</a:t>
            </a:r>
            <a:r>
              <a:rPr lang="kk-KZ" dirty="0" smtClean="0">
                <a:solidFill>
                  <a:schemeClr val="tx1"/>
                </a:solidFill>
              </a:rPr>
              <a:t>. </a:t>
            </a:r>
            <a:endParaRPr lang="ru-RU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52924"/>
              </p:ext>
            </p:extLst>
          </p:nvPr>
        </p:nvGraphicFramePr>
        <p:xfrm>
          <a:off x="467544" y="1844824"/>
          <a:ext cx="8229601" cy="424847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32048"/>
                <a:gridCol w="1656301"/>
                <a:gridCol w="746800"/>
                <a:gridCol w="880013"/>
                <a:gridCol w="1021748"/>
                <a:gridCol w="1021748"/>
                <a:gridCol w="825741"/>
                <a:gridCol w="822601"/>
                <a:gridCol w="822601"/>
              </a:tblGrid>
              <a:tr h="258352">
                <a:tc row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 </a:t>
                      </a:r>
                      <a:endParaRPr lang="ru-RU" sz="8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 smtClean="0">
                          <a:effectLst/>
                        </a:rPr>
                        <a:t>№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Школа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Общее количество детей в школе 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За счет фонда «Всеобуч»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За счет привлеченных, спонсорских средств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Общее количество детей, охваченных бесплатным питанием (всеобуч + привлеченные)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Из них, учатся в 1-4 классах (всеобуч + привлеченные)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FF00"/>
                    </a:solidFill>
                  </a:tcPr>
                </a:tc>
              </a:tr>
              <a:tr h="775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Количество детей, охваченных бесплатным питанием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Из них, учатся в 1-4 классах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Количество детей, охваченных бесплатным питанием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Из них, учатся в 1-4 классах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№ </a:t>
                      </a:r>
                      <a:r>
                        <a:rPr lang="kk-KZ" sz="800" b="1" dirty="0" smtClean="0">
                          <a:effectLst/>
                        </a:rPr>
                        <a:t>1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315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29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17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31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18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№ </a:t>
                      </a:r>
                      <a:r>
                        <a:rPr lang="kk-KZ" sz="800" b="1" dirty="0" smtClean="0">
                          <a:effectLst/>
                        </a:rPr>
                        <a:t>2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541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3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48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27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3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МШЛ № </a:t>
                      </a:r>
                      <a:r>
                        <a:rPr lang="kk-KZ" sz="800" b="1" dirty="0" smtClean="0">
                          <a:effectLst/>
                        </a:rPr>
                        <a:t>3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569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8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17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9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4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ШГ № </a:t>
                      </a:r>
                      <a:r>
                        <a:rPr lang="kk-KZ" sz="800" b="1" dirty="0" smtClean="0">
                          <a:effectLst/>
                        </a:rPr>
                        <a:t>4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704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26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15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10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7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36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22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5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МШЛ № </a:t>
                      </a:r>
                      <a:r>
                        <a:rPr lang="kk-KZ" sz="800" b="1" dirty="0" smtClean="0">
                          <a:effectLst/>
                        </a:rPr>
                        <a:t>5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738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60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19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6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66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23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6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ШГ № </a:t>
                      </a:r>
                      <a:r>
                        <a:rPr lang="kk-KZ" sz="800" b="1" dirty="0" smtClean="0">
                          <a:effectLst/>
                        </a:rPr>
                        <a:t>6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1016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17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8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20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8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7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№ </a:t>
                      </a:r>
                      <a:r>
                        <a:rPr lang="kk-KZ" sz="800" b="1" dirty="0" smtClean="0">
                          <a:effectLst/>
                        </a:rPr>
                        <a:t>7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744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16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8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16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8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8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№ </a:t>
                      </a:r>
                      <a:r>
                        <a:rPr lang="kk-KZ" sz="800" b="1" dirty="0" smtClean="0">
                          <a:effectLst/>
                        </a:rPr>
                        <a:t>8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738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 smtClean="0">
                          <a:effectLst/>
                        </a:rPr>
                        <a:t>37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 smtClean="0">
                          <a:effectLst/>
                        </a:rPr>
                        <a:t>15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39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16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9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№ </a:t>
                      </a:r>
                      <a:r>
                        <a:rPr lang="kk-KZ" sz="800" b="1" dirty="0" smtClean="0">
                          <a:effectLst/>
                        </a:rPr>
                        <a:t>9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792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 smtClean="0">
                          <a:effectLst/>
                        </a:rPr>
                        <a:t>49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 smtClean="0">
                          <a:effectLst/>
                        </a:rPr>
                        <a:t>27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12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5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58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31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10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№1 </a:t>
                      </a:r>
                      <a:r>
                        <a:rPr lang="kk-KZ" sz="800" b="1" dirty="0" smtClean="0">
                          <a:effectLst/>
                        </a:rPr>
                        <a:t>п.Аксу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208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16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36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20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11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№2 </a:t>
                      </a:r>
                      <a:r>
                        <a:rPr lang="kk-KZ" sz="800" b="1" dirty="0" smtClean="0">
                          <a:effectLst/>
                        </a:rPr>
                        <a:t>п.Аксу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222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7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27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10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12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ОШ </a:t>
                      </a:r>
                      <a:r>
                        <a:rPr lang="kk-KZ" sz="800" b="1" dirty="0" smtClean="0">
                          <a:effectLst/>
                        </a:rPr>
                        <a:t>п.Аксу</a:t>
                      </a: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35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13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</a:t>
                      </a:r>
                      <a:r>
                        <a:rPr lang="kk-KZ" sz="800" b="1" dirty="0" smtClean="0">
                          <a:effectLst/>
                        </a:rPr>
                        <a:t>п.Заводской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556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25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25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13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14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№1 </a:t>
                      </a:r>
                      <a:r>
                        <a:rPr lang="kk-KZ" sz="800" b="1" dirty="0" smtClean="0">
                          <a:effectLst/>
                        </a:rPr>
                        <a:t>п.Бестобе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470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27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3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13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15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№2 </a:t>
                      </a:r>
                      <a:r>
                        <a:rPr lang="kk-KZ" sz="800" b="1" dirty="0" smtClean="0">
                          <a:effectLst/>
                        </a:rPr>
                        <a:t>п.Бестобе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567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5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25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15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16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ОШ п.Бестобе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178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7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16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8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17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СШ п.Шантобе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396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17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17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18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СШ с.Карабулак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180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48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50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24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19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СШ с.Кырык кудык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80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23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14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25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15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20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СШ с.Изобильное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92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6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12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6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7487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21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СШ с.Степногорское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97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14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9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0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14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9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129176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22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НШ с.Богенбай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9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0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0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</a:rPr>
                        <a:t>1</a:t>
                      </a:r>
                      <a:endParaRPr lang="ru-RU" sz="8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00B0F0"/>
                    </a:solidFill>
                  </a:tcPr>
                </a:tc>
              </a:tr>
              <a:tr h="374880"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</a:rPr>
                        <a:t>ИТОГО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</a:rPr>
                        <a:t>9247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</a:rPr>
                        <a:t>578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</a:rPr>
                        <a:t>278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</a:rPr>
                        <a:t>66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</a:rPr>
                        <a:t>644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</a:rPr>
                        <a:t>344</a:t>
                      </a:r>
                      <a:endParaRPr lang="ru-RU" sz="800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48441" marR="48441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-485183"/>
            <a:ext cx="72008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Franklin Gothic Medium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600" b="1" dirty="0">
              <a:latin typeface="Times New Roman" pitchFamily="18" charset="0"/>
              <a:ea typeface="Franklin Gothic Medium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Franklin Gothic Medium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Franklin Gothic Medium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Сведения о предоставлении бесплатного питания учащимся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на 1-полугодие 2017-2018 учебного года, за счет фонда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/>
                <a:ea typeface="Franklin Gothic Medium" pitchFamily="34" charset="0"/>
                <a:cs typeface="Times New Roman" pitchFamily="18" charset="0"/>
              </a:rPr>
              <a:t>«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Всеобуч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/>
                <a:ea typeface="Franklin Gothic Medium" pitchFamily="34" charset="0"/>
                <a:cs typeface="Times New Roman" pitchFamily="18" charset="0"/>
              </a:rPr>
              <a:t>»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и привлеченных средств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01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691981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8901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67013"/>
              </p:ext>
            </p:extLst>
          </p:nvPr>
        </p:nvGraphicFramePr>
        <p:xfrm>
          <a:off x="539552" y="1700808"/>
          <a:ext cx="8229601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692"/>
                <a:gridCol w="1577906"/>
                <a:gridCol w="1572897"/>
                <a:gridCol w="1175498"/>
                <a:gridCol w="1175498"/>
                <a:gridCol w="1176055"/>
                <a:gridCol w="1176055"/>
              </a:tblGrid>
              <a:tr h="440812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Школа,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куда подвозятся дети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Населенный пункт,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откуда подвозятся дети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Причина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подвоза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детей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Сведения о транспорте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Сведения о водителе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774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СШ </a:t>
                      </a:r>
                      <a:r>
                        <a:rPr lang="kk-KZ" sz="1400" b="1" dirty="0">
                          <a:effectLst/>
                        </a:rPr>
                        <a:t>п. Шантобе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с</a:t>
                      </a:r>
                      <a:r>
                        <a:rPr lang="kk-KZ" sz="1400" b="1" dirty="0">
                          <a:effectLst/>
                        </a:rPr>
                        <a:t>. Ново-Кронштадка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нет </a:t>
                      </a:r>
                      <a:r>
                        <a:rPr lang="kk-KZ" sz="1400" b="1" dirty="0">
                          <a:effectLst/>
                        </a:rPr>
                        <a:t>школы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30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ПАЗ </a:t>
                      </a:r>
                      <a:r>
                        <a:rPr lang="kk-KZ" sz="1400" b="1" dirty="0">
                          <a:effectLst/>
                        </a:rPr>
                        <a:t>№613</a:t>
                      </a:r>
                      <a:r>
                        <a:rPr lang="en-US" sz="1400" b="1" dirty="0">
                          <a:effectLst/>
                        </a:rPr>
                        <a:t>MYA</a:t>
                      </a:r>
                      <a:r>
                        <a:rPr lang="ru-RU" sz="1400" b="1" dirty="0">
                          <a:effectLst/>
                        </a:rPr>
                        <a:t>03 </a:t>
                      </a:r>
                      <a:r>
                        <a:rPr lang="kk-KZ" sz="1400" b="1" dirty="0">
                          <a:effectLst/>
                        </a:rPr>
                        <a:t>1989 года выпуска (арендованный)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Котов </a:t>
                      </a:r>
                      <a:r>
                        <a:rPr lang="kk-KZ" sz="1400" b="1" dirty="0">
                          <a:effectLst/>
                        </a:rPr>
                        <a:t>Сергей Николаевич, </a:t>
                      </a:r>
                      <a:endParaRPr lang="ru-RU" sz="1400" b="1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</a:rPr>
                        <a:t>стаж 15 лет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774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СШ </a:t>
                      </a:r>
                      <a:r>
                        <a:rPr lang="kk-KZ" sz="1400" b="1" dirty="0">
                          <a:effectLst/>
                        </a:rPr>
                        <a:t>п. Заводской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с</a:t>
                      </a:r>
                      <a:r>
                        <a:rPr lang="kk-KZ" sz="1400" b="1" dirty="0">
                          <a:effectLst/>
                        </a:rPr>
                        <a:t>. Богенбай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только </a:t>
                      </a:r>
                      <a:r>
                        <a:rPr lang="kk-KZ" sz="1400" b="1" dirty="0">
                          <a:effectLst/>
                        </a:rPr>
                        <a:t>начальная школа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14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ПАЗ </a:t>
                      </a:r>
                      <a:r>
                        <a:rPr lang="kk-KZ" sz="1400" b="1" dirty="0">
                          <a:effectLst/>
                        </a:rPr>
                        <a:t>№574АТ03 2014 года выпуска (собственный)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kk-KZ" sz="1400" b="1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Синельников </a:t>
                      </a:r>
                      <a:r>
                        <a:rPr lang="kk-KZ" sz="1400" b="1" dirty="0">
                          <a:effectLst/>
                        </a:rPr>
                        <a:t>Юрий Викторович, </a:t>
                      </a:r>
                      <a:endParaRPr lang="ru-RU" sz="1400" b="1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</a:rPr>
                        <a:t>стаж 31 год</a:t>
                      </a:r>
                      <a:endParaRPr lang="ru-RU" sz="1400" b="1" dirty="0">
                        <a:effectLst/>
                        <a:latin typeface="Franklin Gothic Medium"/>
                        <a:ea typeface="Franklin Gothic Medium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88658207"/>
              </p:ext>
            </p:extLst>
          </p:nvPr>
        </p:nvGraphicFramePr>
        <p:xfrm>
          <a:off x="1142976" y="1"/>
          <a:ext cx="7358114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Desktop\Безопасный школьный автобус\План акции ПД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7098"/>
            <a:ext cx="3672408" cy="2596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езопасный школьный автобус\План акции ПДД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57098"/>
            <a:ext cx="3853440" cy="2596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Безопасный школьный автобус\План акции ПДД0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077072"/>
            <a:ext cx="3824348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опасный школьный автобус\отчет школ\СШ №1\IMG-20171025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8213"/>
            <a:ext cx="3240360" cy="2408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езопасный школьный автобус\отчет школ\СШ №9\фото\IMG-20171103-WA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18213"/>
            <a:ext cx="3312368" cy="24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Documents and Settings\Гость\Рабочий стол\20160909_1433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86744" y="3215555"/>
            <a:ext cx="3019182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1"/>
            <a:ext cx="2450465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Users\User\Desktop\Безопасный школьный автобус\отчет школ\СШ №1\IMG-20171025-WA0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7" y="2845106"/>
            <a:ext cx="2373897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Безопасный школьный автобус\отчет школ\Шантобе\отчет по акции (Безопасный автобус) СШ им. В. Комарова п. Шантобе\Фото\IMG_50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15894"/>
            <a:ext cx="2880320" cy="1922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531</Words>
  <Application>Microsoft Office PowerPoint</Application>
  <PresentationFormat>Экран (4:3)</PresentationFormat>
  <Paragraphs>318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Жалпы білім беру туралы заңның орындалуы  Выполнение закона о всеобщем среднем образовании </vt:lpstr>
      <vt:lpstr>Презентация PowerPoint</vt:lpstr>
      <vt:lpstr>Презентация PowerPoint</vt:lpstr>
      <vt:lpstr>Соберем ребенка в школу ВМЕСТЕ!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двухмесячника по всеобучу и благотворительной акции «Дорога в школу»</dc:title>
  <dc:creator>Пользователь</dc:creator>
  <cp:lastModifiedBy>User</cp:lastModifiedBy>
  <cp:revision>57</cp:revision>
  <dcterms:created xsi:type="dcterms:W3CDTF">2016-11-23T11:18:20Z</dcterms:created>
  <dcterms:modified xsi:type="dcterms:W3CDTF">2017-11-27T05:00:49Z</dcterms:modified>
</cp:coreProperties>
</file>