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58" r:id="rId4"/>
    <p:sldId id="266" r:id="rId5"/>
    <p:sldId id="256" r:id="rId6"/>
    <p:sldId id="260" r:id="rId7"/>
    <p:sldId id="267" r:id="rId8"/>
    <p:sldId id="263" r:id="rId9"/>
    <p:sldId id="259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hyperlink" Target="https://www.google.kz/url?sa=t&amp;rct=j&amp;q=&amp;esrc=s&amp;source=web&amp;cd=2&amp;cad=rja&amp;uact=8&amp;ved=0ahUKEwjNyYfQ8dnXAhWDa5oKHX7nDBIQFggrMAE&amp;url=http://www.ofstrategy.kz/index.php/ru/research/politic-research/item/443-po-predvaritelnym-rezultatam-ekspertnykh-intervyu-u-predstavitelej-kazakhskoj-tvorcheskoj-intelligentsii-slozhilos-neodnoznachnoe-vospriyatie-dannoj-idei&amp;usg=AOvVaw0miKSaOIy2ZUknuIy5dpQ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www.google.kz/url?sa=t&amp;rct=j&amp;q=&amp;esrc=s&amp;source=web&amp;cd=2&amp;cad=rja&amp;uact=8&amp;ved=0ahUKEwjNyYfQ8dnXAhWDa5oKHX7nDBIQFggrMAE&amp;url=http://www.ofstrategy.kz/index.php/ru/research/politic-research/item/443-po-predvaritelnym-rezultatam-ekspertnykh-intervyu-u-predstavitelej-kazakhskoj-tvorcheskoj-intelligentsii-slozhilos-neodnoznachnoe-vospriyatie-dannoj-idei&amp;usg=AOvVaw0miKSaOIy2ZUknuIy5dpQD" TargetMode="External"/><Relationship Id="rId1" Type="http://schemas.openxmlformats.org/officeDocument/2006/relationships/image" Target="../media/image2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D053C-5258-49B2-8591-15F00248289D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7B9F7-D63D-4EC3-B327-DCF87A5A8A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k-KZ" sz="1400" b="1" kern="1200" dirty="0" smtClean="0"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kk-KZ" sz="1400" b="1" kern="1200" dirty="0" smtClean="0">
              <a:latin typeface="+mn-lt"/>
              <a:ea typeface="+mn-ea"/>
              <a:cs typeface="Arial" pitchFamily="34" charset="0"/>
            </a:rPr>
            <a:t>Подача содержания предмета по спиральному принципу</a:t>
          </a:r>
          <a:endParaRPr lang="ru-RU" sz="1400" b="1" kern="1200" dirty="0">
            <a:latin typeface="+mn-lt"/>
            <a:ea typeface="+mn-ea"/>
            <a:cs typeface="Arial" pitchFamily="34" charset="0"/>
          </a:endParaRPr>
        </a:p>
      </dgm:t>
    </dgm:pt>
    <dgm:pt modelId="{77E2F4F7-1F06-49BD-B829-DB6AB8408C41}" type="parTrans" cxnId="{E9D5A739-DB9C-4089-91F8-7B80A83ED94B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8BA626F-93EA-419C-8C3D-F7F9F5924128}" type="sibTrans" cxnId="{E9D5A739-DB9C-4089-91F8-7B80A83ED94B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CB8FD47-E62E-4C1A-BA5F-449F88EFBA5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latin typeface="+mn-lt"/>
              <a:ea typeface="+mn-ea"/>
              <a:cs typeface="Arial" pitchFamily="34" charset="0"/>
            </a:rPr>
            <a:t>- Постановка целей обучения по полному курсу обучения, который дает возможность учесть взаимосвязь по предмету между уровнями образования(нач. и старшие классы)</a:t>
          </a:r>
          <a:endParaRPr lang="ru-RU" sz="1400" b="1" kern="1200" dirty="0">
            <a:latin typeface="+mn-lt"/>
            <a:ea typeface="+mn-ea"/>
            <a:cs typeface="Arial" pitchFamily="34" charset="0"/>
          </a:endParaRPr>
        </a:p>
      </dgm:t>
    </dgm:pt>
    <dgm:pt modelId="{6A5A77B6-092E-4E75-B76B-386A730E40B5}" type="parTrans" cxnId="{27BA94B7-7043-438E-9D97-A2611E28B5AD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C14B994-63E1-4472-AFCB-2BBD6C14D575}" type="sibTrans" cxnId="{27BA94B7-7043-438E-9D97-A2611E28B5AD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121F46E-B858-487A-A0CE-B84430A3DDF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kk-KZ" altLang="ru-RU" sz="1400" b="1" kern="1200" dirty="0" smtClean="0">
              <a:solidFill>
                <a:schemeClr val="tx1"/>
              </a:solidFill>
            </a:rPr>
            <a:t>Функциональная грамотность учащихся</a:t>
          </a:r>
          <a:endParaRPr lang="ru-RU" sz="1400" b="1" kern="1200" dirty="0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D005059-8FC2-4CA4-B17B-3D260B31ACDF}" type="parTrans" cxnId="{366A64B0-BD3B-40C2-84B7-8138BCB2CE3E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146E247-B91F-49BD-94BD-E3C2E28A2EB5}" type="sibTrans" cxnId="{366A64B0-BD3B-40C2-84B7-8138BCB2CE3E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16300F0-61E5-4D12-B2C4-A22E86947C8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- </a:t>
          </a:r>
          <a:r>
            <a:rPr lang="kk-KZ" altLang="ru-RU" sz="1400" b="1" kern="1200" dirty="0" smtClean="0">
              <a:solidFill>
                <a:schemeClr val="tx1"/>
              </a:solidFill>
              <a:latin typeface="+mn-lt"/>
            </a:rPr>
            <a:t>«Сквозные темы» в ходе осуществления межпредметных связей, а также связей между предметами одной образовательной области</a:t>
          </a:r>
          <a:endParaRPr lang="ru-RU" sz="1400" b="1" kern="1200" dirty="0" smtClean="0">
            <a:solidFill>
              <a:schemeClr val="tx1"/>
            </a:solidFill>
            <a:latin typeface="+mn-lt"/>
            <a:ea typeface="+mn-ea"/>
            <a:cs typeface="Arial" pitchFamily="34" charset="0"/>
          </a:endParaRPr>
        </a:p>
      </dgm:t>
    </dgm:pt>
    <dgm:pt modelId="{C10E0795-0DE5-40CF-833C-6DE95DD13AB4}" type="parTrans" cxnId="{8B1D043C-41A4-4883-A277-EE9A54135CCF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D394DE-544E-4061-9B51-BC4EFC682C8D}" type="sibTrans" cxnId="{8B1D043C-41A4-4883-A277-EE9A54135CCF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8C26F2-2CB0-4532-B8FC-D3AECA24406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- Оргнизация </a:t>
          </a:r>
          <a:r>
            <a:rPr lang="kk-KZ" altLang="ru-RU" sz="1400" b="1" kern="1200" dirty="0" smtClean="0">
              <a:solidFill>
                <a:schemeClr val="tx1"/>
              </a:solidFill>
              <a:latin typeface="+mn-lt"/>
            </a:rPr>
            <a:t>учебного процесса в виде долгосрочного, среднесрочного, краткосрочного плана</a:t>
          </a:r>
          <a:r>
            <a:rPr lang="kk-KZ" sz="14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</a:t>
          </a:r>
          <a:endParaRPr lang="ru-RU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71E2F98-7B69-4B91-B9A5-81637EFB1BA3}" type="parTrans" cxnId="{127EB90E-4304-4F1D-9E0E-AE97DDCAA37F}">
      <dgm:prSet/>
      <dgm:spPr/>
      <dgm:t>
        <a:bodyPr/>
        <a:lstStyle/>
        <a:p>
          <a:pPr>
            <a:lnSpc>
              <a:spcPct val="100000"/>
            </a:lnSpc>
          </a:pPr>
          <a:endParaRPr lang="ru-RU" sz="1200">
            <a:latin typeface="Arial" pitchFamily="34" charset="0"/>
            <a:cs typeface="Arial" pitchFamily="34" charset="0"/>
          </a:endParaRPr>
        </a:p>
      </dgm:t>
    </dgm:pt>
    <dgm:pt modelId="{9092E9B0-35DA-46F4-80BA-D04945C0D9C9}" type="sibTrans" cxnId="{127EB90E-4304-4F1D-9E0E-AE97DDCAA37F}">
      <dgm:prSet/>
      <dgm:spPr/>
      <dgm:t>
        <a:bodyPr/>
        <a:lstStyle/>
        <a:p>
          <a:pPr>
            <a:lnSpc>
              <a:spcPct val="100000"/>
            </a:lnSpc>
          </a:pPr>
          <a:endParaRPr lang="ru-RU" sz="1200">
            <a:latin typeface="Arial" pitchFamily="34" charset="0"/>
            <a:cs typeface="Arial" pitchFamily="34" charset="0"/>
          </a:endParaRPr>
        </a:p>
      </dgm:t>
    </dgm:pt>
    <dgm:pt modelId="{B8C7244D-149D-4005-A214-3CED940DE93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smtClean="0">
              <a:latin typeface="+mn-lt"/>
              <a:ea typeface="+mn-ea"/>
              <a:cs typeface="Arial" pitchFamily="34" charset="0"/>
            </a:rPr>
            <a:t>- </a:t>
          </a:r>
          <a:r>
            <a:rPr lang="ru-RU" sz="1400" b="1" dirty="0" smtClean="0">
              <a:latin typeface="+mn-lt"/>
              <a:ea typeface="+mn-ea"/>
              <a:cs typeface="Arial" pitchFamily="34" charset="0"/>
            </a:rPr>
            <a:t>Системно-</a:t>
          </a:r>
          <a:r>
            <a:rPr lang="ru-RU" sz="1400" b="1" dirty="0" err="1" smtClean="0">
              <a:latin typeface="+mn-lt"/>
              <a:ea typeface="+mn-ea"/>
              <a:cs typeface="Arial" pitchFamily="34" charset="0"/>
            </a:rPr>
            <a:t>деятельностный</a:t>
          </a:r>
          <a:r>
            <a:rPr lang="ru-RU" sz="1400" b="1" dirty="0" smtClean="0">
              <a:latin typeface="+mn-lt"/>
              <a:ea typeface="+mn-ea"/>
              <a:cs typeface="Arial" pitchFamily="34" charset="0"/>
            </a:rPr>
            <a:t> подход в обучении (активное участие ученика в процессе учения)</a:t>
          </a:r>
          <a:endParaRPr lang="ru-RU" sz="1400" b="1" dirty="0">
            <a:latin typeface="+mn-lt"/>
            <a:cs typeface="Arial" pitchFamily="34" charset="0"/>
          </a:endParaRPr>
        </a:p>
      </dgm:t>
    </dgm:pt>
    <dgm:pt modelId="{255E3382-49C3-4D80-A57E-E4DC82875380}" type="sibTrans" cxnId="{542B7449-3849-4B0A-B657-CC6F4A34E2FB}">
      <dgm:prSet/>
      <dgm:spPr/>
      <dgm:t>
        <a:bodyPr/>
        <a:lstStyle/>
        <a:p>
          <a:pPr>
            <a:lnSpc>
              <a:spcPct val="100000"/>
            </a:lnSpc>
          </a:pPr>
          <a:endParaRPr lang="ru-RU" sz="1200">
            <a:latin typeface="Arial" pitchFamily="34" charset="0"/>
            <a:cs typeface="Arial" pitchFamily="34" charset="0"/>
          </a:endParaRPr>
        </a:p>
      </dgm:t>
    </dgm:pt>
    <dgm:pt modelId="{2203A9A9-2EFA-4937-9D14-9FE4A53E5CC5}" type="parTrans" cxnId="{542B7449-3849-4B0A-B657-CC6F4A34E2FB}">
      <dgm:prSet/>
      <dgm:spPr/>
      <dgm:t>
        <a:bodyPr/>
        <a:lstStyle/>
        <a:p>
          <a:pPr>
            <a:lnSpc>
              <a:spcPct val="100000"/>
            </a:lnSpc>
          </a:pPr>
          <a:endParaRPr lang="ru-RU" sz="1200">
            <a:latin typeface="Arial" pitchFamily="34" charset="0"/>
            <a:cs typeface="Arial" pitchFamily="34" charset="0"/>
          </a:endParaRPr>
        </a:p>
      </dgm:t>
    </dgm:pt>
    <dgm:pt modelId="{C9DAEA46-9F9C-4CED-884F-1FCF4D3D34A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- </a:t>
          </a:r>
          <a:r>
            <a:rPr lang="kk-KZ" altLang="ru-RU" sz="1400" b="1" kern="1200" dirty="0" smtClean="0">
              <a:solidFill>
                <a:schemeClr val="tx1"/>
              </a:solidFill>
              <a:latin typeface="+mn-lt"/>
            </a:rPr>
            <a:t>Иерархия целей обучения по таксономии Блума</a:t>
          </a:r>
          <a:r>
            <a:rPr lang="kk-KZ" sz="14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 </a:t>
          </a:r>
          <a:endParaRPr lang="ru-RU" sz="1400" b="1" kern="1200" dirty="0">
            <a:solidFill>
              <a:schemeClr val="tx1"/>
            </a:solidFill>
            <a:latin typeface="+mn-lt"/>
            <a:ea typeface="+mn-ea"/>
            <a:cs typeface="Arial" pitchFamily="34" charset="0"/>
          </a:endParaRPr>
        </a:p>
      </dgm:t>
    </dgm:pt>
    <dgm:pt modelId="{2788FB75-4C39-4472-B215-E819303872AB}" type="sibTrans" cxnId="{7323681B-3A20-465B-A9A5-2B45D8703F85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3299A9E-F71C-4B6D-A5C9-76F007C666D2}" type="parTrans" cxnId="{7323681B-3A20-465B-A9A5-2B45D8703F85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35CB616-4A15-4F0E-AE69-B7F236904F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kern="1200" dirty="0" smtClean="0"/>
            <a:t>В основу программы обновленного содержания</a:t>
          </a:r>
        </a:p>
        <a:p>
          <a:pPr>
            <a:lnSpc>
              <a:spcPct val="100000"/>
            </a:lnSpc>
          </a:pPr>
          <a:r>
            <a:rPr lang="ru-RU" sz="1400" b="1" kern="1200" dirty="0" smtClean="0"/>
            <a:t>образования заложена система ценностей «</a:t>
          </a:r>
          <a:r>
            <a:rPr lang="ru-RU" sz="1400" b="1" kern="1200" dirty="0" err="1" smtClean="0">
              <a:hlinkClick xmlns:r="http://schemas.openxmlformats.org/officeDocument/2006/relationships" r:id="rId1"/>
            </a:rPr>
            <a:t>Мәңгілік </a:t>
          </a:r>
          <a:r>
            <a:rPr lang="ru-RU" sz="1400" b="1" kern="1200" dirty="0" smtClean="0">
              <a:hlinkClick xmlns:r="http://schemas.openxmlformats.org/officeDocument/2006/relationships" r:id="rId1"/>
            </a:rPr>
            <a:t>Ел</a:t>
          </a:r>
          <a:r>
            <a:rPr lang="ru-RU" sz="1400" b="1" kern="1200" dirty="0" smtClean="0"/>
            <a:t>» </a:t>
          </a:r>
          <a:r>
            <a:rPr lang="ru-RU" sz="1400" b="1" kern="1200" dirty="0" smtClean="0">
              <a:latin typeface="+mn-lt"/>
              <a:ea typeface="+mn-ea"/>
              <a:cs typeface="Arial" pitchFamily="34" charset="0"/>
            </a:rPr>
            <a:t>;</a:t>
          </a:r>
          <a:endParaRPr lang="ru-RU" sz="1400" b="1" kern="1200" dirty="0">
            <a:latin typeface="+mn-lt"/>
            <a:ea typeface="+mn-ea"/>
            <a:cs typeface="Arial" pitchFamily="34" charset="0"/>
          </a:endParaRPr>
        </a:p>
      </dgm:t>
    </dgm:pt>
    <dgm:pt modelId="{442D737A-3D42-4E07-86E5-85B2AC804454}" type="sibTrans" cxnId="{9AC5CA6B-4779-4573-BE36-2D8DEDFAD6F7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BB34FD2-4AA2-4253-978F-2CF7D7EF797A}" type="parTrans" cxnId="{9AC5CA6B-4779-4573-BE36-2D8DEDFAD6F7}">
      <dgm:prSet/>
      <dgm:spPr/>
      <dgm:t>
        <a:bodyPr/>
        <a:lstStyle/>
        <a:p>
          <a:pPr>
            <a:lnSpc>
              <a:spcPct val="100000"/>
            </a:lnSpc>
          </a:pPr>
          <a:endParaRPr lang="ru-RU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E46CB1D-BBAE-4841-82FA-07D5BB7A6CAC}" type="pres">
      <dgm:prSet presAssocID="{ADBD053C-5258-49B2-8591-15F0024828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407B9-25D6-49D4-9723-CBD9637345A2}" type="pres">
      <dgm:prSet presAssocID="{1BF7B9F7-D63D-4EC3-B327-DCF87A5A8AB7}" presName="composite" presStyleCnt="0"/>
      <dgm:spPr/>
    </dgm:pt>
    <dgm:pt modelId="{FEDAB53B-C420-43BF-A52C-CBB7C4B98247}" type="pres">
      <dgm:prSet presAssocID="{1BF7B9F7-D63D-4EC3-B327-DCF87A5A8AB7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3E6A6-BE64-4A3F-9DAF-0C5B5AF1650F}" type="pres">
      <dgm:prSet presAssocID="{1BF7B9F7-D63D-4EC3-B327-DCF87A5A8AB7}" presName="rect2" presStyleLbl="fgImgPlace1" presStyleIdx="0" presStyleCnt="8" custScaleX="149904" custLinFactNeighborX="-15637" custLinFactNeighborY="262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1D09BD-5CF6-4ADC-AA40-AD5086B6BC18}" type="pres">
      <dgm:prSet presAssocID="{D8BA626F-93EA-419C-8C3D-F7F9F5924128}" presName="sibTrans" presStyleCnt="0"/>
      <dgm:spPr/>
    </dgm:pt>
    <dgm:pt modelId="{D200A0EC-56A6-46FC-892B-16E60C8CBBFD}" type="pres">
      <dgm:prSet presAssocID="{E35CB616-4A15-4F0E-AE69-B7F236904F45}" presName="composite" presStyleCnt="0"/>
      <dgm:spPr/>
    </dgm:pt>
    <dgm:pt modelId="{A210D194-5B82-4E68-839E-8F9BC9A036E6}" type="pres">
      <dgm:prSet presAssocID="{E35CB616-4A15-4F0E-AE69-B7F236904F45}" presName="rect1" presStyleLbl="trAlignAcc1" presStyleIdx="1" presStyleCnt="8" custLinFactNeighborX="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C907F-4A51-4266-8F15-91E3B3519133}" type="pres">
      <dgm:prSet presAssocID="{E35CB616-4A15-4F0E-AE69-B7F236904F45}" presName="rect2" presStyleLbl="fgImgPlace1" presStyleIdx="1" presStyleCnt="8" custScaleX="150518" custScaleY="103927" custLinFactNeighborX="5817" custLinFactNeighborY="-276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4C077C-02B2-4498-9A0C-4739945E12B2}" type="pres">
      <dgm:prSet presAssocID="{442D737A-3D42-4E07-86E5-85B2AC804454}" presName="sibTrans" presStyleCnt="0"/>
      <dgm:spPr/>
    </dgm:pt>
    <dgm:pt modelId="{1470E567-9F06-4037-B90D-E2E4D5568F2A}" type="pres">
      <dgm:prSet presAssocID="{C9DAEA46-9F9C-4CED-884F-1FCF4D3D34AB}" presName="composite" presStyleCnt="0"/>
      <dgm:spPr/>
    </dgm:pt>
    <dgm:pt modelId="{8348183D-11EB-47F7-A0AB-C35F6ECC5817}" type="pres">
      <dgm:prSet presAssocID="{C9DAEA46-9F9C-4CED-884F-1FCF4D3D34AB}" presName="rect1" presStyleLbl="trAlignAcc1" presStyleIdx="2" presStyleCnt="8" custScaleY="125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56DDC-01DB-442F-AA23-AF0C6CD43514}" type="pres">
      <dgm:prSet presAssocID="{C9DAEA46-9F9C-4CED-884F-1FCF4D3D34AB}" presName="rect2" presStyleLbl="fgImgPlace1" presStyleIdx="2" presStyleCnt="8" custScaleX="153422" custLinFactNeighborX="-27494" custLinFactNeighborY="278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2FCDE9-F091-4B4F-BE49-88A1CBF078C9}" type="pres">
      <dgm:prSet presAssocID="{2788FB75-4C39-4472-B215-E819303872AB}" presName="sibTrans" presStyleCnt="0"/>
      <dgm:spPr/>
    </dgm:pt>
    <dgm:pt modelId="{0AE97BA4-BA6F-4B6B-9CFF-BEABD6F0D37B}" type="pres">
      <dgm:prSet presAssocID="{7CB8FD47-E62E-4C1A-BA5F-449F88EFBA5E}" presName="composite" presStyleCnt="0"/>
      <dgm:spPr/>
    </dgm:pt>
    <dgm:pt modelId="{1D7FA338-539E-47DA-BB4F-DB4B2B468C1F}" type="pres">
      <dgm:prSet presAssocID="{7CB8FD47-E62E-4C1A-BA5F-449F88EFBA5E}" presName="rect1" presStyleLbl="trAlignAcc1" presStyleIdx="3" presStyleCnt="8" custScaleY="115635" custLinFactNeighborX="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A85A3-01CD-48D7-9F19-444EB908B530}" type="pres">
      <dgm:prSet presAssocID="{7CB8FD47-E62E-4C1A-BA5F-449F88EFBA5E}" presName="rect2" presStyleLbl="fgImgPlace1" presStyleIdx="3" presStyleCnt="8" custScaleX="137794" custLinFactNeighborX="11311" custLinFactNeighborY="682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A256D9-D42B-43F2-96DC-D31B64D23445}" type="pres">
      <dgm:prSet presAssocID="{EC14B994-63E1-4472-AFCB-2BBD6C14D575}" presName="sibTrans" presStyleCnt="0"/>
      <dgm:spPr/>
    </dgm:pt>
    <dgm:pt modelId="{56D6506E-69C3-4C5D-9054-393EB1492FF9}" type="pres">
      <dgm:prSet presAssocID="{916300F0-61E5-4D12-B2C4-A22E86947C8D}" presName="composite" presStyleCnt="0"/>
      <dgm:spPr/>
    </dgm:pt>
    <dgm:pt modelId="{49266C5E-2F2E-4703-BCA5-019F4775A8C5}" type="pres">
      <dgm:prSet presAssocID="{916300F0-61E5-4D12-B2C4-A22E86947C8D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7B23C-E54A-46D4-B67A-F52E421C12EA}" type="pres">
      <dgm:prSet presAssocID="{916300F0-61E5-4D12-B2C4-A22E86947C8D}" presName="rect2" presStyleLbl="fgImgPlace1" presStyleIdx="4" presStyleCnt="8" custScaleX="148838" custLinFactNeighborX="-23659" custLinFactNeighborY="-818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CF4289-345B-4966-91F7-8B7756202D09}" type="pres">
      <dgm:prSet presAssocID="{17D394DE-544E-4061-9B51-BC4EFC682C8D}" presName="sibTrans" presStyleCnt="0"/>
      <dgm:spPr/>
    </dgm:pt>
    <dgm:pt modelId="{8A8498A6-E7CF-4A38-B881-7B164605EACA}" type="pres">
      <dgm:prSet presAssocID="{E121F46E-B858-487A-A0CE-B84430A3DDFF}" presName="composite" presStyleCnt="0"/>
      <dgm:spPr/>
    </dgm:pt>
    <dgm:pt modelId="{21282A00-40AF-4F2D-830C-6919AD55B271}" type="pres">
      <dgm:prSet presAssocID="{E121F46E-B858-487A-A0CE-B84430A3DDFF}" presName="rect1" presStyleLbl="trAlignAcc1" presStyleIdx="5" presStyleCnt="8" custLinFactNeighborX="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EC91B-5BB1-4D17-A20A-30307C41C46B}" type="pres">
      <dgm:prSet presAssocID="{E121F46E-B858-487A-A0CE-B84430A3DDFF}" presName="rect2" presStyleLbl="fgImgPlace1" presStyleIdx="5" presStyleCnt="8" custScaleX="157716" custLinFactNeighborX="7883" custLinFactNeighborY="455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507483-1841-4B04-82E8-321E26E09796}" type="pres">
      <dgm:prSet presAssocID="{4146E247-B91F-49BD-94BD-E3C2E28A2EB5}" presName="sibTrans" presStyleCnt="0"/>
      <dgm:spPr/>
    </dgm:pt>
    <dgm:pt modelId="{7984DD82-F015-411C-9AD0-7B18956AE65B}" type="pres">
      <dgm:prSet presAssocID="{148C26F2-2CB0-4532-B8FC-D3AECA244068}" presName="composite" presStyleCnt="0"/>
      <dgm:spPr/>
    </dgm:pt>
    <dgm:pt modelId="{3B90F82A-F4DE-4540-8186-4B4FB29881CF}" type="pres">
      <dgm:prSet presAssocID="{148C26F2-2CB0-4532-B8FC-D3AECA244068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CC21-FFC3-48BB-9B19-F8D3AA520961}" type="pres">
      <dgm:prSet presAssocID="{148C26F2-2CB0-4532-B8FC-D3AECA244068}" presName="rect2" presStyleLbl="fgImgPlace1" presStyleIdx="6" presStyleCnt="8" custScaleX="168752" custLinFactNeighborX="-18274" custLinFactNeighborY="-67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40C0DF-0D49-447C-9997-CF49C368B02F}" type="pres">
      <dgm:prSet presAssocID="{9092E9B0-35DA-46F4-80BA-D04945C0D9C9}" presName="sibTrans" presStyleCnt="0"/>
      <dgm:spPr/>
    </dgm:pt>
    <dgm:pt modelId="{507CCA17-70D8-405F-9C4A-A16F24FDF3BE}" type="pres">
      <dgm:prSet presAssocID="{B8C7244D-149D-4005-A214-3CED940DE93F}" presName="composite" presStyleCnt="0"/>
      <dgm:spPr/>
    </dgm:pt>
    <dgm:pt modelId="{D4A1B010-1305-413D-87EC-55153558BE5F}" type="pres">
      <dgm:prSet presAssocID="{B8C7244D-149D-4005-A214-3CED940DE93F}" presName="rect1" presStyleLbl="trAlignAcc1" presStyleIdx="7" presStyleCnt="8" custLinFactNeighborX="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10AF1-E31F-4DD0-8DA3-A18E1E30C4BF}" type="pres">
      <dgm:prSet presAssocID="{B8C7244D-149D-4005-A214-3CED940DE93F}" presName="rect2" presStyleLbl="fgImgPlace1" presStyleIdx="7" presStyleCnt="8" custScaleX="159344" custLinFactNeighborX="12866" custLinFactNeighborY="-678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B1D043C-41A4-4883-A277-EE9A54135CCF}" srcId="{ADBD053C-5258-49B2-8591-15F00248289D}" destId="{916300F0-61E5-4D12-B2C4-A22E86947C8D}" srcOrd="4" destOrd="0" parTransId="{C10E0795-0DE5-40CF-833C-6DE95DD13AB4}" sibTransId="{17D394DE-544E-4061-9B51-BC4EFC682C8D}"/>
    <dgm:cxn modelId="{C2C3E194-1754-4134-80FC-76C78EED791C}" type="presOf" srcId="{7CB8FD47-E62E-4C1A-BA5F-449F88EFBA5E}" destId="{1D7FA338-539E-47DA-BB4F-DB4B2B468C1F}" srcOrd="0" destOrd="0" presId="urn:microsoft.com/office/officeart/2008/layout/PictureStrips"/>
    <dgm:cxn modelId="{2C96F904-BDC3-4877-A466-5281DC0719DF}" type="presOf" srcId="{B8C7244D-149D-4005-A214-3CED940DE93F}" destId="{D4A1B010-1305-413D-87EC-55153558BE5F}" srcOrd="0" destOrd="0" presId="urn:microsoft.com/office/officeart/2008/layout/PictureStrips"/>
    <dgm:cxn modelId="{127EB90E-4304-4F1D-9E0E-AE97DDCAA37F}" srcId="{ADBD053C-5258-49B2-8591-15F00248289D}" destId="{148C26F2-2CB0-4532-B8FC-D3AECA244068}" srcOrd="6" destOrd="0" parTransId="{D71E2F98-7B69-4B91-B9A5-81637EFB1BA3}" sibTransId="{9092E9B0-35DA-46F4-80BA-D04945C0D9C9}"/>
    <dgm:cxn modelId="{E9D5A739-DB9C-4089-91F8-7B80A83ED94B}" srcId="{ADBD053C-5258-49B2-8591-15F00248289D}" destId="{1BF7B9F7-D63D-4EC3-B327-DCF87A5A8AB7}" srcOrd="0" destOrd="0" parTransId="{77E2F4F7-1F06-49BD-B829-DB6AB8408C41}" sibTransId="{D8BA626F-93EA-419C-8C3D-F7F9F5924128}"/>
    <dgm:cxn modelId="{11F083DA-9088-4445-90DF-EF52C557B9A9}" type="presOf" srcId="{C9DAEA46-9F9C-4CED-884F-1FCF4D3D34AB}" destId="{8348183D-11EB-47F7-A0AB-C35F6ECC5817}" srcOrd="0" destOrd="0" presId="urn:microsoft.com/office/officeart/2008/layout/PictureStrips"/>
    <dgm:cxn modelId="{1FD1AFA7-4F69-4E9B-8D08-3E127ECE4B8D}" type="presOf" srcId="{148C26F2-2CB0-4532-B8FC-D3AECA244068}" destId="{3B90F82A-F4DE-4540-8186-4B4FB29881CF}" srcOrd="0" destOrd="0" presId="urn:microsoft.com/office/officeart/2008/layout/PictureStrips"/>
    <dgm:cxn modelId="{BAE91EB6-46E8-41CD-B519-5A27F8B432AD}" type="presOf" srcId="{1BF7B9F7-D63D-4EC3-B327-DCF87A5A8AB7}" destId="{FEDAB53B-C420-43BF-A52C-CBB7C4B98247}" srcOrd="0" destOrd="0" presId="urn:microsoft.com/office/officeart/2008/layout/PictureStrips"/>
    <dgm:cxn modelId="{D48A5BF2-1EA5-4FE7-BDED-69B93A154676}" type="presOf" srcId="{916300F0-61E5-4D12-B2C4-A22E86947C8D}" destId="{49266C5E-2F2E-4703-BCA5-019F4775A8C5}" srcOrd="0" destOrd="0" presId="urn:microsoft.com/office/officeart/2008/layout/PictureStrips"/>
    <dgm:cxn modelId="{366A64B0-BD3B-40C2-84B7-8138BCB2CE3E}" srcId="{ADBD053C-5258-49B2-8591-15F00248289D}" destId="{E121F46E-B858-487A-A0CE-B84430A3DDFF}" srcOrd="5" destOrd="0" parTransId="{BD005059-8FC2-4CA4-B17B-3D260B31ACDF}" sibTransId="{4146E247-B91F-49BD-94BD-E3C2E28A2EB5}"/>
    <dgm:cxn modelId="{542B7449-3849-4B0A-B657-CC6F4A34E2FB}" srcId="{ADBD053C-5258-49B2-8591-15F00248289D}" destId="{B8C7244D-149D-4005-A214-3CED940DE93F}" srcOrd="7" destOrd="0" parTransId="{2203A9A9-2EFA-4937-9D14-9FE4A53E5CC5}" sibTransId="{255E3382-49C3-4D80-A57E-E4DC82875380}"/>
    <dgm:cxn modelId="{7323681B-3A20-465B-A9A5-2B45D8703F85}" srcId="{ADBD053C-5258-49B2-8591-15F00248289D}" destId="{C9DAEA46-9F9C-4CED-884F-1FCF4D3D34AB}" srcOrd="2" destOrd="0" parTransId="{F3299A9E-F71C-4B6D-A5C9-76F007C666D2}" sibTransId="{2788FB75-4C39-4472-B215-E819303872AB}"/>
    <dgm:cxn modelId="{261A5057-6823-4837-9157-6F025E29B22B}" type="presOf" srcId="{E121F46E-B858-487A-A0CE-B84430A3DDFF}" destId="{21282A00-40AF-4F2D-830C-6919AD55B271}" srcOrd="0" destOrd="0" presId="urn:microsoft.com/office/officeart/2008/layout/PictureStrips"/>
    <dgm:cxn modelId="{526C1528-E752-4592-9003-7C5A889073A9}" type="presOf" srcId="{ADBD053C-5258-49B2-8591-15F00248289D}" destId="{4E46CB1D-BBAE-4841-82FA-07D5BB7A6CAC}" srcOrd="0" destOrd="0" presId="urn:microsoft.com/office/officeart/2008/layout/PictureStrips"/>
    <dgm:cxn modelId="{AF662BB4-E2BB-4DFD-8FB2-51A77335EF29}" type="presOf" srcId="{E35CB616-4A15-4F0E-AE69-B7F236904F45}" destId="{A210D194-5B82-4E68-839E-8F9BC9A036E6}" srcOrd="0" destOrd="0" presId="urn:microsoft.com/office/officeart/2008/layout/PictureStrips"/>
    <dgm:cxn modelId="{27BA94B7-7043-438E-9D97-A2611E28B5AD}" srcId="{ADBD053C-5258-49B2-8591-15F00248289D}" destId="{7CB8FD47-E62E-4C1A-BA5F-449F88EFBA5E}" srcOrd="3" destOrd="0" parTransId="{6A5A77B6-092E-4E75-B76B-386A730E40B5}" sibTransId="{EC14B994-63E1-4472-AFCB-2BBD6C14D575}"/>
    <dgm:cxn modelId="{9AC5CA6B-4779-4573-BE36-2D8DEDFAD6F7}" srcId="{ADBD053C-5258-49B2-8591-15F00248289D}" destId="{E35CB616-4A15-4F0E-AE69-B7F236904F45}" srcOrd="1" destOrd="0" parTransId="{4BB34FD2-4AA2-4253-978F-2CF7D7EF797A}" sibTransId="{442D737A-3D42-4E07-86E5-85B2AC804454}"/>
    <dgm:cxn modelId="{629B1D77-E8E3-45BA-B1F5-10ECEF922BAE}" type="presParOf" srcId="{4E46CB1D-BBAE-4841-82FA-07D5BB7A6CAC}" destId="{E41407B9-25D6-49D4-9723-CBD9637345A2}" srcOrd="0" destOrd="0" presId="urn:microsoft.com/office/officeart/2008/layout/PictureStrips"/>
    <dgm:cxn modelId="{E85F158F-DFF4-462C-A6C7-2425B9FA5D7C}" type="presParOf" srcId="{E41407B9-25D6-49D4-9723-CBD9637345A2}" destId="{FEDAB53B-C420-43BF-A52C-CBB7C4B98247}" srcOrd="0" destOrd="0" presId="urn:microsoft.com/office/officeart/2008/layout/PictureStrips"/>
    <dgm:cxn modelId="{DA3559E7-DCA6-479E-9C01-D604BD4D498B}" type="presParOf" srcId="{E41407B9-25D6-49D4-9723-CBD9637345A2}" destId="{94D3E6A6-BE64-4A3F-9DAF-0C5B5AF1650F}" srcOrd="1" destOrd="0" presId="urn:microsoft.com/office/officeart/2008/layout/PictureStrips"/>
    <dgm:cxn modelId="{8BD81A71-3A6C-4524-A4DA-CF011BF00DE6}" type="presParOf" srcId="{4E46CB1D-BBAE-4841-82FA-07D5BB7A6CAC}" destId="{951D09BD-5CF6-4ADC-AA40-AD5086B6BC18}" srcOrd="1" destOrd="0" presId="urn:microsoft.com/office/officeart/2008/layout/PictureStrips"/>
    <dgm:cxn modelId="{E8243ECC-E4A4-4430-8583-7570C48C0B70}" type="presParOf" srcId="{4E46CB1D-BBAE-4841-82FA-07D5BB7A6CAC}" destId="{D200A0EC-56A6-46FC-892B-16E60C8CBBFD}" srcOrd="2" destOrd="0" presId="urn:microsoft.com/office/officeart/2008/layout/PictureStrips"/>
    <dgm:cxn modelId="{16553FB3-B23F-49BB-A688-DB9EEC837829}" type="presParOf" srcId="{D200A0EC-56A6-46FC-892B-16E60C8CBBFD}" destId="{A210D194-5B82-4E68-839E-8F9BC9A036E6}" srcOrd="0" destOrd="0" presId="urn:microsoft.com/office/officeart/2008/layout/PictureStrips"/>
    <dgm:cxn modelId="{DF8C01D9-B921-497C-ADA3-7C816BB21717}" type="presParOf" srcId="{D200A0EC-56A6-46FC-892B-16E60C8CBBFD}" destId="{375C907F-4A51-4266-8F15-91E3B3519133}" srcOrd="1" destOrd="0" presId="urn:microsoft.com/office/officeart/2008/layout/PictureStrips"/>
    <dgm:cxn modelId="{DD1B1157-50D2-4FC0-8472-C2B42671A672}" type="presParOf" srcId="{4E46CB1D-BBAE-4841-82FA-07D5BB7A6CAC}" destId="{FD4C077C-02B2-4498-9A0C-4739945E12B2}" srcOrd="3" destOrd="0" presId="urn:microsoft.com/office/officeart/2008/layout/PictureStrips"/>
    <dgm:cxn modelId="{C53E9CDC-663C-47B8-8639-CFA13A7110A5}" type="presParOf" srcId="{4E46CB1D-BBAE-4841-82FA-07D5BB7A6CAC}" destId="{1470E567-9F06-4037-B90D-E2E4D5568F2A}" srcOrd="4" destOrd="0" presId="urn:microsoft.com/office/officeart/2008/layout/PictureStrips"/>
    <dgm:cxn modelId="{0B21EB6D-12C4-4C06-AA5A-BC118CAC1DC3}" type="presParOf" srcId="{1470E567-9F06-4037-B90D-E2E4D5568F2A}" destId="{8348183D-11EB-47F7-A0AB-C35F6ECC5817}" srcOrd="0" destOrd="0" presId="urn:microsoft.com/office/officeart/2008/layout/PictureStrips"/>
    <dgm:cxn modelId="{7C5F61BD-9785-4F95-9DDB-54B5F00877E8}" type="presParOf" srcId="{1470E567-9F06-4037-B90D-E2E4D5568F2A}" destId="{80C56DDC-01DB-442F-AA23-AF0C6CD43514}" srcOrd="1" destOrd="0" presId="urn:microsoft.com/office/officeart/2008/layout/PictureStrips"/>
    <dgm:cxn modelId="{58BA6209-D5B8-4C40-8DA3-B06DC51737DC}" type="presParOf" srcId="{4E46CB1D-BBAE-4841-82FA-07D5BB7A6CAC}" destId="{802FCDE9-F091-4B4F-BE49-88A1CBF078C9}" srcOrd="5" destOrd="0" presId="urn:microsoft.com/office/officeart/2008/layout/PictureStrips"/>
    <dgm:cxn modelId="{733A048C-9385-4E66-8ED2-FC1493DE662A}" type="presParOf" srcId="{4E46CB1D-BBAE-4841-82FA-07D5BB7A6CAC}" destId="{0AE97BA4-BA6F-4B6B-9CFF-BEABD6F0D37B}" srcOrd="6" destOrd="0" presId="urn:microsoft.com/office/officeart/2008/layout/PictureStrips"/>
    <dgm:cxn modelId="{4C87669D-A266-487A-9D97-2DBF20129558}" type="presParOf" srcId="{0AE97BA4-BA6F-4B6B-9CFF-BEABD6F0D37B}" destId="{1D7FA338-539E-47DA-BB4F-DB4B2B468C1F}" srcOrd="0" destOrd="0" presId="urn:microsoft.com/office/officeart/2008/layout/PictureStrips"/>
    <dgm:cxn modelId="{1D200494-995B-4B62-82D3-45950A5D5AE3}" type="presParOf" srcId="{0AE97BA4-BA6F-4B6B-9CFF-BEABD6F0D37B}" destId="{5A6A85A3-01CD-48D7-9F19-444EB908B530}" srcOrd="1" destOrd="0" presId="urn:microsoft.com/office/officeart/2008/layout/PictureStrips"/>
    <dgm:cxn modelId="{A7B790FC-60D5-4319-8C37-CAD1C46F923A}" type="presParOf" srcId="{4E46CB1D-BBAE-4841-82FA-07D5BB7A6CAC}" destId="{E9A256D9-D42B-43F2-96DC-D31B64D23445}" srcOrd="7" destOrd="0" presId="urn:microsoft.com/office/officeart/2008/layout/PictureStrips"/>
    <dgm:cxn modelId="{A34D4C42-F599-40A0-AB16-1058881A4A9B}" type="presParOf" srcId="{4E46CB1D-BBAE-4841-82FA-07D5BB7A6CAC}" destId="{56D6506E-69C3-4C5D-9054-393EB1492FF9}" srcOrd="8" destOrd="0" presId="urn:microsoft.com/office/officeart/2008/layout/PictureStrips"/>
    <dgm:cxn modelId="{2DFB3F40-19F5-4E44-8CC0-38CB9FFF1F29}" type="presParOf" srcId="{56D6506E-69C3-4C5D-9054-393EB1492FF9}" destId="{49266C5E-2F2E-4703-BCA5-019F4775A8C5}" srcOrd="0" destOrd="0" presId="urn:microsoft.com/office/officeart/2008/layout/PictureStrips"/>
    <dgm:cxn modelId="{EC2A2CCC-D7B4-43CF-B601-224891ACAAE5}" type="presParOf" srcId="{56D6506E-69C3-4C5D-9054-393EB1492FF9}" destId="{CC17B23C-E54A-46D4-B67A-F52E421C12EA}" srcOrd="1" destOrd="0" presId="urn:microsoft.com/office/officeart/2008/layout/PictureStrips"/>
    <dgm:cxn modelId="{63B1573F-AA3E-4E42-87BB-5DA48F370B6F}" type="presParOf" srcId="{4E46CB1D-BBAE-4841-82FA-07D5BB7A6CAC}" destId="{9FCF4289-345B-4966-91F7-8B7756202D09}" srcOrd="9" destOrd="0" presId="urn:microsoft.com/office/officeart/2008/layout/PictureStrips"/>
    <dgm:cxn modelId="{434DB378-07BF-4F6D-BB0F-1CDC8CE3CA4B}" type="presParOf" srcId="{4E46CB1D-BBAE-4841-82FA-07D5BB7A6CAC}" destId="{8A8498A6-E7CF-4A38-B881-7B164605EACA}" srcOrd="10" destOrd="0" presId="urn:microsoft.com/office/officeart/2008/layout/PictureStrips"/>
    <dgm:cxn modelId="{6B3F84B7-07CA-4152-83D5-9BE7FA98378C}" type="presParOf" srcId="{8A8498A6-E7CF-4A38-B881-7B164605EACA}" destId="{21282A00-40AF-4F2D-830C-6919AD55B271}" srcOrd="0" destOrd="0" presId="urn:microsoft.com/office/officeart/2008/layout/PictureStrips"/>
    <dgm:cxn modelId="{F232925D-245E-4E10-8D51-22B6566C744E}" type="presParOf" srcId="{8A8498A6-E7CF-4A38-B881-7B164605EACA}" destId="{A88EC91B-5BB1-4D17-A20A-30307C41C46B}" srcOrd="1" destOrd="0" presId="urn:microsoft.com/office/officeart/2008/layout/PictureStrips"/>
    <dgm:cxn modelId="{8CB49B71-156F-41AB-A73E-C041E608A50F}" type="presParOf" srcId="{4E46CB1D-BBAE-4841-82FA-07D5BB7A6CAC}" destId="{5F507483-1841-4B04-82E8-321E26E09796}" srcOrd="11" destOrd="0" presId="urn:microsoft.com/office/officeart/2008/layout/PictureStrips"/>
    <dgm:cxn modelId="{6B31DC1B-2011-4D3E-A516-D62F23E94A7F}" type="presParOf" srcId="{4E46CB1D-BBAE-4841-82FA-07D5BB7A6CAC}" destId="{7984DD82-F015-411C-9AD0-7B18956AE65B}" srcOrd="12" destOrd="0" presId="urn:microsoft.com/office/officeart/2008/layout/PictureStrips"/>
    <dgm:cxn modelId="{BE54B594-464C-444D-B08B-F851AD06207C}" type="presParOf" srcId="{7984DD82-F015-411C-9AD0-7B18956AE65B}" destId="{3B90F82A-F4DE-4540-8186-4B4FB29881CF}" srcOrd="0" destOrd="0" presId="urn:microsoft.com/office/officeart/2008/layout/PictureStrips"/>
    <dgm:cxn modelId="{54991B8B-64FC-4A18-AB64-25941C9352F9}" type="presParOf" srcId="{7984DD82-F015-411C-9AD0-7B18956AE65B}" destId="{C4ACCC21-FFC3-48BB-9B19-F8D3AA520961}" srcOrd="1" destOrd="0" presId="urn:microsoft.com/office/officeart/2008/layout/PictureStrips"/>
    <dgm:cxn modelId="{D9C40580-F311-4C4E-A30E-321D3EF36955}" type="presParOf" srcId="{4E46CB1D-BBAE-4841-82FA-07D5BB7A6CAC}" destId="{1E40C0DF-0D49-447C-9997-CF49C368B02F}" srcOrd="13" destOrd="0" presId="urn:microsoft.com/office/officeart/2008/layout/PictureStrips"/>
    <dgm:cxn modelId="{65BED741-4842-4103-BC64-63268A8E6C0A}" type="presParOf" srcId="{4E46CB1D-BBAE-4841-82FA-07D5BB7A6CAC}" destId="{507CCA17-70D8-405F-9C4A-A16F24FDF3BE}" srcOrd="14" destOrd="0" presId="urn:microsoft.com/office/officeart/2008/layout/PictureStrips"/>
    <dgm:cxn modelId="{03A62172-1BD8-4F14-9106-8CAF71C4FBCA}" type="presParOf" srcId="{507CCA17-70D8-405F-9C4A-A16F24FDF3BE}" destId="{D4A1B010-1305-413D-87EC-55153558BE5F}" srcOrd="0" destOrd="0" presId="urn:microsoft.com/office/officeart/2008/layout/PictureStrips"/>
    <dgm:cxn modelId="{34D81529-599E-4674-A464-E931AF502A38}" type="presParOf" srcId="{507CCA17-70D8-405F-9C4A-A16F24FDF3BE}" destId="{25F10AF1-E31F-4DD0-8DA3-A18E1E30C4BF}" srcOrd="1" destOrd="0" presId="urn:microsoft.com/office/officeart/2008/layout/PictureStrip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AB53B-C420-43BF-A52C-CBB7C4B98247}">
      <dsp:nvSpPr>
        <dsp:cNvPr id="0" name=""/>
        <dsp:cNvSpPr/>
      </dsp:nvSpPr>
      <dsp:spPr>
        <a:xfrm>
          <a:off x="809484" y="339589"/>
          <a:ext cx="3445169" cy="1076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2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kk-KZ" sz="1400" b="1" kern="1200" dirty="0" smtClean="0">
              <a:latin typeface="+mn-lt"/>
              <a:ea typeface="+mn-ea"/>
              <a:cs typeface="Arial" pitchFamily="34" charset="0"/>
            </a:rPr>
            <a:t>Подача содержания предмета по спиральному принципу</a:t>
          </a:r>
          <a:endParaRPr lang="ru-RU" sz="1400" b="1" kern="1200" dirty="0">
            <a:latin typeface="+mn-lt"/>
            <a:ea typeface="+mn-ea"/>
            <a:cs typeface="Arial" pitchFamily="34" charset="0"/>
          </a:endParaRPr>
        </a:p>
      </dsp:txBody>
      <dsp:txXfrm>
        <a:off x="809484" y="339589"/>
        <a:ext cx="3445169" cy="1076615"/>
      </dsp:txXfrm>
    </dsp:sp>
    <dsp:sp modelId="{94D3E6A6-BE64-4A3F-9DAF-0C5B5AF1650F}">
      <dsp:nvSpPr>
        <dsp:cNvPr id="0" name=""/>
        <dsp:cNvSpPr/>
      </dsp:nvSpPr>
      <dsp:spPr>
        <a:xfrm>
          <a:off x="360044" y="213786"/>
          <a:ext cx="1129722" cy="113044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10D194-5B82-4E68-839E-8F9BC9A036E6}">
      <dsp:nvSpPr>
        <dsp:cNvPr id="0" name=""/>
        <dsp:cNvSpPr/>
      </dsp:nvSpPr>
      <dsp:spPr>
        <a:xfrm>
          <a:off x="5101294" y="350687"/>
          <a:ext cx="3445169" cy="1076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2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основу программы обновленного содержания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образования заложена система ценностей «</a:t>
          </a:r>
          <a:r>
            <a:rPr lang="ru-RU" sz="1400" b="1" kern="1200" dirty="0" err="1" smtClean="0">
              <a:hlinkClick xmlns:r="http://schemas.openxmlformats.org/officeDocument/2006/relationships" r:id="rId2"/>
            </a:rPr>
            <a:t>Мәңгілік </a:t>
          </a:r>
          <a:r>
            <a:rPr lang="ru-RU" sz="1400" b="1" kern="1200" dirty="0" smtClean="0">
              <a:hlinkClick xmlns:r="http://schemas.openxmlformats.org/officeDocument/2006/relationships" r:id="rId2"/>
            </a:rPr>
            <a:t>Ел</a:t>
          </a:r>
          <a:r>
            <a:rPr lang="ru-RU" sz="1400" b="1" kern="1200" dirty="0" smtClean="0"/>
            <a:t>» </a:t>
          </a:r>
          <a:r>
            <a:rPr lang="ru-RU" sz="1400" b="1" kern="1200" dirty="0" smtClean="0">
              <a:latin typeface="+mn-lt"/>
              <a:ea typeface="+mn-ea"/>
              <a:cs typeface="Arial" pitchFamily="34" charset="0"/>
            </a:rPr>
            <a:t>;</a:t>
          </a:r>
          <a:endParaRPr lang="ru-RU" sz="1400" b="1" kern="1200" dirty="0">
            <a:latin typeface="+mn-lt"/>
            <a:ea typeface="+mn-ea"/>
            <a:cs typeface="Arial" pitchFamily="34" charset="0"/>
          </a:endParaRPr>
        </a:p>
      </dsp:txBody>
      <dsp:txXfrm>
        <a:off x="5101294" y="350687"/>
        <a:ext cx="3445169" cy="1076615"/>
      </dsp:txXfrm>
    </dsp:sp>
    <dsp:sp modelId="{375C907F-4A51-4266-8F15-91E3B3519133}">
      <dsp:nvSpPr>
        <dsp:cNvPr id="0" name=""/>
        <dsp:cNvSpPr/>
      </dsp:nvSpPr>
      <dsp:spPr>
        <a:xfrm>
          <a:off x="4536507" y="141780"/>
          <a:ext cx="1134349" cy="117483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48183D-11EB-47F7-A0AB-C35F6ECC5817}">
      <dsp:nvSpPr>
        <dsp:cNvPr id="0" name=""/>
        <dsp:cNvSpPr/>
      </dsp:nvSpPr>
      <dsp:spPr>
        <a:xfrm>
          <a:off x="840085" y="1569296"/>
          <a:ext cx="3445169" cy="13500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27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- </a:t>
          </a:r>
          <a:r>
            <a:rPr lang="kk-KZ" altLang="ru-RU" sz="1400" b="1" kern="1200" dirty="0" smtClean="0">
              <a:solidFill>
                <a:schemeClr val="tx1"/>
              </a:solidFill>
              <a:latin typeface="+mn-lt"/>
            </a:rPr>
            <a:t>Иерархия целей обучения по таксономии Блума</a:t>
          </a:r>
          <a:r>
            <a:rPr lang="kk-KZ" sz="14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 </a:t>
          </a:r>
          <a:endParaRPr lang="ru-RU" sz="1400" b="1" kern="1200" dirty="0">
            <a:solidFill>
              <a:schemeClr val="tx1"/>
            </a:solidFill>
            <a:latin typeface="+mn-lt"/>
            <a:ea typeface="+mn-ea"/>
            <a:cs typeface="Arial" pitchFamily="34" charset="0"/>
          </a:endParaRPr>
        </a:p>
      </dsp:txBody>
      <dsp:txXfrm>
        <a:off x="840085" y="1569296"/>
        <a:ext cx="3445169" cy="1350075"/>
      </dsp:txXfrm>
    </dsp:sp>
    <dsp:sp modelId="{80C56DDC-01DB-442F-AA23-AF0C6CD43514}">
      <dsp:nvSpPr>
        <dsp:cNvPr id="0" name=""/>
        <dsp:cNvSpPr/>
      </dsp:nvSpPr>
      <dsp:spPr>
        <a:xfrm>
          <a:off x="288031" y="1581942"/>
          <a:ext cx="1156235" cy="113044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7FA338-539E-47DA-BB4F-DB4B2B468C1F}">
      <dsp:nvSpPr>
        <dsp:cNvPr id="0" name=""/>
        <dsp:cNvSpPr/>
      </dsp:nvSpPr>
      <dsp:spPr>
        <a:xfrm>
          <a:off x="5083949" y="1648145"/>
          <a:ext cx="3445169" cy="1244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27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latin typeface="+mn-lt"/>
              <a:ea typeface="+mn-ea"/>
              <a:cs typeface="Arial" pitchFamily="34" charset="0"/>
            </a:rPr>
            <a:t>- Постановка целей обучения по полному курсу обучения, который дает возможность учесть взаимосвязь по предмету между уровнями образования(нач. и старшие классы)</a:t>
          </a:r>
          <a:endParaRPr lang="ru-RU" sz="1400" b="1" kern="1200" dirty="0">
            <a:latin typeface="+mn-lt"/>
            <a:ea typeface="+mn-ea"/>
            <a:cs typeface="Arial" pitchFamily="34" charset="0"/>
          </a:endParaRPr>
        </a:p>
      </dsp:txBody>
      <dsp:txXfrm>
        <a:off x="5083949" y="1648145"/>
        <a:ext cx="3445169" cy="1244944"/>
      </dsp:txXfrm>
    </dsp:sp>
    <dsp:sp modelId="{5A6A85A3-01CD-48D7-9F19-444EB908B530}">
      <dsp:nvSpPr>
        <dsp:cNvPr id="0" name=""/>
        <dsp:cNvSpPr/>
      </dsp:nvSpPr>
      <dsp:spPr>
        <a:xfrm>
          <a:off x="4608513" y="1653951"/>
          <a:ext cx="1038457" cy="1130446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266C5E-2F2E-4703-BCA5-019F4775A8C5}">
      <dsp:nvSpPr>
        <dsp:cNvPr id="0" name=""/>
        <dsp:cNvSpPr/>
      </dsp:nvSpPr>
      <dsp:spPr>
        <a:xfrm>
          <a:off x="793914" y="3198096"/>
          <a:ext cx="3445169" cy="1076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27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- </a:t>
          </a:r>
          <a:r>
            <a:rPr lang="kk-KZ" altLang="ru-RU" sz="1400" b="1" kern="1200" dirty="0" smtClean="0">
              <a:solidFill>
                <a:schemeClr val="tx1"/>
              </a:solidFill>
              <a:latin typeface="+mn-lt"/>
            </a:rPr>
            <a:t>«Сквозные темы» в ходе осуществления межпредметных связей, а также связей между предметами одной образовательной области</a:t>
          </a:r>
          <a:endParaRPr lang="ru-RU" sz="1400" b="1" kern="1200" dirty="0" smtClean="0">
            <a:solidFill>
              <a:schemeClr val="tx1"/>
            </a:solidFill>
            <a:latin typeface="+mn-lt"/>
            <a:ea typeface="+mn-ea"/>
            <a:cs typeface="Arial" pitchFamily="34" charset="0"/>
          </a:endParaRPr>
        </a:p>
      </dsp:txBody>
      <dsp:txXfrm>
        <a:off x="793914" y="3198096"/>
        <a:ext cx="3445169" cy="1076615"/>
      </dsp:txXfrm>
    </dsp:sp>
    <dsp:sp modelId="{CC17B23C-E54A-46D4-B67A-F52E421C12EA}">
      <dsp:nvSpPr>
        <dsp:cNvPr id="0" name=""/>
        <dsp:cNvSpPr/>
      </dsp:nvSpPr>
      <dsp:spPr>
        <a:xfrm>
          <a:off x="288035" y="2950091"/>
          <a:ext cx="1121688" cy="1130446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282A00-40AF-4F2D-830C-6919AD55B271}">
      <dsp:nvSpPr>
        <dsp:cNvPr id="0" name=""/>
        <dsp:cNvSpPr/>
      </dsp:nvSpPr>
      <dsp:spPr>
        <a:xfrm>
          <a:off x="5112847" y="3198096"/>
          <a:ext cx="3445169" cy="1076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27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- </a:t>
          </a:r>
          <a:r>
            <a:rPr lang="kk-KZ" altLang="ru-RU" sz="1400" b="1" kern="1200" dirty="0" smtClean="0">
              <a:solidFill>
                <a:schemeClr val="tx1"/>
              </a:solidFill>
            </a:rPr>
            <a:t>Функциональная грамотность учащихся</a:t>
          </a:r>
          <a:endParaRPr lang="ru-RU" sz="1400" b="1" kern="1200" dirty="0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112847" y="3198096"/>
        <a:ext cx="3445169" cy="1076615"/>
      </dsp:txXfrm>
    </dsp:sp>
    <dsp:sp modelId="{A88EC91B-5BB1-4D17-A20A-30307C41C46B}">
      <dsp:nvSpPr>
        <dsp:cNvPr id="0" name=""/>
        <dsp:cNvSpPr/>
      </dsp:nvSpPr>
      <dsp:spPr>
        <a:xfrm>
          <a:off x="4536507" y="3094110"/>
          <a:ext cx="1188596" cy="1130446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90F82A-F4DE-4540-8186-4B4FB29881CF}">
      <dsp:nvSpPr>
        <dsp:cNvPr id="0" name=""/>
        <dsp:cNvSpPr/>
      </dsp:nvSpPr>
      <dsp:spPr>
        <a:xfrm>
          <a:off x="828366" y="4553435"/>
          <a:ext cx="3445169" cy="1076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27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- Оргнизация </a:t>
          </a:r>
          <a:r>
            <a:rPr lang="kk-KZ" altLang="ru-RU" sz="1400" b="1" kern="1200" dirty="0" smtClean="0">
              <a:solidFill>
                <a:schemeClr val="tx1"/>
              </a:solidFill>
              <a:latin typeface="+mn-lt"/>
            </a:rPr>
            <a:t>учебного процесса в виде долгосрочного, среднесрочного, краткосрочного плана</a:t>
          </a:r>
          <a:r>
            <a:rPr lang="kk-KZ" sz="14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</a:t>
          </a:r>
          <a:endParaRPr lang="ru-RU" sz="1400" b="1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828366" y="4553435"/>
        <a:ext cx="3445169" cy="1076615"/>
      </dsp:txXfrm>
    </dsp:sp>
    <dsp:sp modelId="{C4ACCC21-FFC3-48BB-9B19-F8D3AA520961}">
      <dsp:nvSpPr>
        <dsp:cNvPr id="0" name=""/>
        <dsp:cNvSpPr/>
      </dsp:nvSpPr>
      <dsp:spPr>
        <a:xfrm>
          <a:off x="288031" y="4390259"/>
          <a:ext cx="1271766" cy="1130446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A1B010-1305-413D-87EC-55153558BE5F}">
      <dsp:nvSpPr>
        <dsp:cNvPr id="0" name=""/>
        <dsp:cNvSpPr/>
      </dsp:nvSpPr>
      <dsp:spPr>
        <a:xfrm>
          <a:off x="5153434" y="4553435"/>
          <a:ext cx="3445169" cy="1076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27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smtClean="0">
              <a:latin typeface="+mn-lt"/>
              <a:ea typeface="+mn-ea"/>
              <a:cs typeface="Arial" pitchFamily="34" charset="0"/>
            </a:rPr>
            <a:t>- </a:t>
          </a:r>
          <a:r>
            <a:rPr lang="ru-RU" sz="1400" b="1" kern="1200" dirty="0" smtClean="0">
              <a:latin typeface="+mn-lt"/>
              <a:ea typeface="+mn-ea"/>
              <a:cs typeface="Arial" pitchFamily="34" charset="0"/>
            </a:rPr>
            <a:t>Системно-</a:t>
          </a:r>
          <a:r>
            <a:rPr lang="ru-RU" sz="1400" b="1" kern="1200" dirty="0" err="1" smtClean="0">
              <a:latin typeface="+mn-lt"/>
              <a:ea typeface="+mn-ea"/>
              <a:cs typeface="Arial" pitchFamily="34" charset="0"/>
            </a:rPr>
            <a:t>деятельностный</a:t>
          </a:r>
          <a:r>
            <a:rPr lang="ru-RU" sz="1400" b="1" kern="1200" dirty="0" smtClean="0">
              <a:latin typeface="+mn-lt"/>
              <a:ea typeface="+mn-ea"/>
              <a:cs typeface="Arial" pitchFamily="34" charset="0"/>
            </a:rPr>
            <a:t> подход в обучении (активное участие ученика в процессе учения)</a:t>
          </a:r>
          <a:endParaRPr lang="ru-RU" sz="1400" b="1" kern="1200" dirty="0">
            <a:latin typeface="+mn-lt"/>
            <a:cs typeface="Arial" pitchFamily="34" charset="0"/>
          </a:endParaRPr>
        </a:p>
      </dsp:txBody>
      <dsp:txXfrm>
        <a:off x="5153434" y="4553435"/>
        <a:ext cx="3445169" cy="1076615"/>
      </dsp:txXfrm>
    </dsp:sp>
    <dsp:sp modelId="{25F10AF1-E31F-4DD0-8DA3-A18E1E30C4BF}">
      <dsp:nvSpPr>
        <dsp:cNvPr id="0" name=""/>
        <dsp:cNvSpPr/>
      </dsp:nvSpPr>
      <dsp:spPr>
        <a:xfrm>
          <a:off x="4608513" y="4390259"/>
          <a:ext cx="1200865" cy="1130446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ABE16-5DC9-4108-83EA-9418EFA7C3D8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5948-C256-4451-9E83-7DF5450D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1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5948-C256-4451-9E83-7DF5450D45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CC8B-4D01-4F1A-BF07-BF00D4394BE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C44D-06A5-40A9-B44A-5BE3DC3F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hyperlink" Target="&#1074;&#1080;&#1076;&#1077;&#1086;/&#1074;&#1080;&#1076;&#1077;&#1086;%201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&#1089;&#1083;&#1072;&#1081;&#1076;&#1099;/&#1092;&#1086;&#1090;&#1086;%205.jpg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3528" y="1099480"/>
            <a:ext cx="8329203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Обновление содержания среднего образования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РК сегодня очень востребовано и актуально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обучения будущего поколения.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Программа ориентирована  на следующие ключевые аспекты: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формирование и развитие образованной и творческой,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компетентной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конкурентноспособной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личности,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способной жить в динамично развивающейся среде,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готовой к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самоактуализации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как в своих собственных интересах,  так и в интересах общества.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66286"/>
              </p:ext>
            </p:extLst>
          </p:nvPr>
        </p:nvGraphicFramePr>
        <p:xfrm>
          <a:off x="899592" y="188646"/>
          <a:ext cx="7344816" cy="6120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235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Ш№9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АОШ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Аксу1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Аксу2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Бестобе1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Бестобе2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Заводская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Карабулак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Шантобе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Степногорская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Изобильная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Кырыккудык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76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39258"/>
              </p:ext>
            </p:extLst>
          </p:nvPr>
        </p:nvGraphicFramePr>
        <p:xfrm>
          <a:off x="323528" y="260648"/>
          <a:ext cx="8424935" cy="6337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489"/>
                <a:gridCol w="2957153"/>
                <a:gridCol w="1651287"/>
                <a:gridCol w="1851801"/>
                <a:gridCol w="1245205"/>
              </a:tblGrid>
              <a:tr h="514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Предмет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Всего прошли курсы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Всего работают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Не прошли курсы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74411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Казахский язык и литература (преподавание на казахском языке)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51488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Казахский язык и литература (преподавание не на казахском)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 и литература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4923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 и литература (на казахском языке)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35391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начальная </a:t>
                      </a:r>
                      <a:r>
                        <a:rPr lang="ru-RU" sz="1600" dirty="0">
                          <a:effectLst/>
                        </a:rPr>
                        <a:t>школа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английский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Физическая культура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Художественный труд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музыка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  <a:tr h="270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</a:rPr>
                        <a:t>347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621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</a:rPr>
                        <a:t>2774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6" marR="651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37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7969" y="432918"/>
            <a:ext cx="814806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Уважаемые Коллеги!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«Ваш  урок должен иметь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неожиданное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начало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незабываемое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завершение».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Творческих вам успехов!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251520" y="116632"/>
            <a:ext cx="8424863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содержания </a:t>
            </a:r>
            <a:br>
              <a:rPr lang="kk-KZ" alt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обновленных учебных программ: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054969"/>
          <a:ext cx="8749636" cy="580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431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rgbClr val="0000CC"/>
                </a:solidFill>
              </a:rPr>
              <a:t/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/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Другими словами  учителя используют стратегии активного обучения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5"/>
            <a:ext cx="8229600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GB" sz="2000" b="1" dirty="0" err="1" smtClean="0">
                <a:solidFill>
                  <a:srgbClr val="0000CC"/>
                </a:solidFill>
              </a:rPr>
              <a:t>взаимное</a:t>
            </a:r>
            <a:r>
              <a:rPr lang="en-GB" sz="2000" b="1" dirty="0" smtClean="0">
                <a:solidFill>
                  <a:srgbClr val="0000CC"/>
                </a:solidFill>
              </a:rPr>
              <a:t> </a:t>
            </a:r>
            <a:r>
              <a:rPr lang="en-GB" sz="2000" b="1" dirty="0" err="1">
                <a:solidFill>
                  <a:srgbClr val="0000CC"/>
                </a:solidFill>
              </a:rPr>
              <a:t>обучение</a:t>
            </a:r>
            <a:r>
              <a:rPr lang="en-GB" sz="2000" b="1" dirty="0">
                <a:solidFill>
                  <a:srgbClr val="0000CC"/>
                </a:solidFill>
              </a:rPr>
              <a:t> </a:t>
            </a:r>
            <a:endParaRPr lang="ru-RU" sz="2000" dirty="0">
              <a:solidFill>
                <a:srgbClr val="0000CC"/>
              </a:solidFill>
            </a:endParaRPr>
          </a:p>
          <a:p>
            <a:pPr lvl="0"/>
            <a:r>
              <a:rPr lang="en-GB" sz="2000" b="1" dirty="0" err="1">
                <a:solidFill>
                  <a:srgbClr val="0000CC"/>
                </a:solidFill>
              </a:rPr>
              <a:t>диффренциация</a:t>
            </a:r>
            <a:r>
              <a:rPr lang="en-GB" sz="2000" b="1" dirty="0">
                <a:solidFill>
                  <a:srgbClr val="0000CC"/>
                </a:solidFill>
              </a:rPr>
              <a:t> </a:t>
            </a:r>
            <a:endParaRPr lang="ru-RU" sz="2000" dirty="0">
              <a:solidFill>
                <a:srgbClr val="0000CC"/>
              </a:solidFill>
            </a:endParaRPr>
          </a:p>
          <a:p>
            <a:pPr lvl="0"/>
            <a:r>
              <a:rPr lang="en-GB" sz="2000" b="1" dirty="0" err="1">
                <a:solidFill>
                  <a:srgbClr val="0000CC"/>
                </a:solidFill>
              </a:rPr>
              <a:t>межпредметные</a:t>
            </a:r>
            <a:r>
              <a:rPr lang="en-GB" sz="2000" b="1" dirty="0">
                <a:solidFill>
                  <a:srgbClr val="0000CC"/>
                </a:solidFill>
              </a:rPr>
              <a:t> </a:t>
            </a:r>
            <a:r>
              <a:rPr lang="en-GB" sz="2000" b="1" dirty="0" err="1">
                <a:solidFill>
                  <a:srgbClr val="0000CC"/>
                </a:solidFill>
              </a:rPr>
              <a:t>связи</a:t>
            </a:r>
            <a:endParaRPr lang="ru-RU" sz="2000" dirty="0">
              <a:solidFill>
                <a:srgbClr val="0000CC"/>
              </a:solidFill>
            </a:endParaRPr>
          </a:p>
          <a:p>
            <a:pPr lvl="0"/>
            <a:r>
              <a:rPr lang="en-GB" sz="2000" b="1" dirty="0" err="1">
                <a:solidFill>
                  <a:srgbClr val="0000CC"/>
                </a:solidFill>
              </a:rPr>
              <a:t>моделирование</a:t>
            </a:r>
            <a:endParaRPr lang="ru-RU" sz="2000" dirty="0">
              <a:solidFill>
                <a:srgbClr val="0000CC"/>
              </a:solidFill>
            </a:endParaRPr>
          </a:p>
          <a:p>
            <a:pPr lvl="0"/>
            <a:r>
              <a:rPr lang="en-GB" sz="2000" b="1" dirty="0" err="1">
                <a:solidFill>
                  <a:srgbClr val="0000CC"/>
                </a:solidFill>
              </a:rPr>
              <a:t>учебные</a:t>
            </a:r>
            <a:r>
              <a:rPr lang="en-GB" sz="2000" b="1" dirty="0">
                <a:solidFill>
                  <a:srgbClr val="0000CC"/>
                </a:solidFill>
              </a:rPr>
              <a:t> </a:t>
            </a:r>
            <a:r>
              <a:rPr lang="en-GB" sz="2000" b="1" dirty="0" err="1">
                <a:solidFill>
                  <a:srgbClr val="0000CC"/>
                </a:solidFill>
              </a:rPr>
              <a:t>диалоги</a:t>
            </a:r>
            <a:endParaRPr lang="ru-RU" sz="2000" dirty="0">
              <a:solidFill>
                <a:srgbClr val="0000CC"/>
              </a:solidFill>
            </a:endParaRPr>
          </a:p>
          <a:p>
            <a:pPr lvl="0"/>
            <a:r>
              <a:rPr lang="en-GB" sz="2000" b="1" dirty="0" err="1">
                <a:solidFill>
                  <a:srgbClr val="0000CC"/>
                </a:solidFill>
              </a:rPr>
              <a:t>использование</a:t>
            </a:r>
            <a:r>
              <a:rPr lang="en-GB" sz="2000" b="1" dirty="0">
                <a:solidFill>
                  <a:srgbClr val="0000CC"/>
                </a:solidFill>
              </a:rPr>
              <a:t> </a:t>
            </a:r>
            <a:r>
              <a:rPr lang="en-GB" sz="2000" b="1" dirty="0" err="1">
                <a:solidFill>
                  <a:srgbClr val="0000CC"/>
                </a:solidFill>
              </a:rPr>
              <a:t>электронного</a:t>
            </a:r>
            <a:r>
              <a:rPr lang="en-GB" sz="2000" b="1" dirty="0">
                <a:solidFill>
                  <a:srgbClr val="0000CC"/>
                </a:solidFill>
              </a:rPr>
              <a:t> </a:t>
            </a:r>
            <a:r>
              <a:rPr lang="en-GB" sz="2000" b="1" dirty="0" err="1">
                <a:solidFill>
                  <a:srgbClr val="0000CC"/>
                </a:solidFill>
              </a:rPr>
              <a:t>обучения</a:t>
            </a:r>
            <a:r>
              <a:rPr lang="en-GB" sz="2000" b="1" dirty="0">
                <a:solidFill>
                  <a:srgbClr val="0000CC"/>
                </a:solidFill>
              </a:rPr>
              <a:t> и </a:t>
            </a:r>
            <a:r>
              <a:rPr lang="en-GB" sz="2000" b="1" dirty="0" err="1">
                <a:solidFill>
                  <a:srgbClr val="0000CC"/>
                </a:solidFill>
              </a:rPr>
              <a:t>новых</a:t>
            </a:r>
            <a:r>
              <a:rPr lang="en-GB" sz="2000" b="1" dirty="0">
                <a:solidFill>
                  <a:srgbClr val="0000CC"/>
                </a:solidFill>
              </a:rPr>
              <a:t> </a:t>
            </a:r>
            <a:r>
              <a:rPr lang="en-GB" sz="2000" b="1" dirty="0" err="1">
                <a:solidFill>
                  <a:srgbClr val="0000CC"/>
                </a:solidFill>
              </a:rPr>
              <a:t>технологий</a:t>
            </a:r>
            <a:endParaRPr lang="ru-RU" sz="2000" dirty="0">
              <a:solidFill>
                <a:srgbClr val="0000CC"/>
              </a:solidFill>
            </a:endParaRPr>
          </a:p>
          <a:p>
            <a:pPr>
              <a:buNone/>
            </a:pP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:\нач.классы\фото\SAM_72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996951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3636912" cy="50405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/>
              <a:t>СШ им. </a:t>
            </a:r>
            <a:r>
              <a:rPr lang="ru-RU" sz="1600" b="1" dirty="0" smtClean="0"/>
              <a:t>п</a:t>
            </a:r>
            <a:r>
              <a:rPr lang="ru-RU" sz="1600" b="1" dirty="0"/>
              <a:t>. </a:t>
            </a:r>
            <a:r>
              <a:rPr lang="ru-RU" sz="1600" b="1" dirty="0" err="1" smtClean="0"/>
              <a:t>Шантобе</a:t>
            </a:r>
            <a:r>
              <a:rPr lang="ru-RU" sz="1600" b="1" dirty="0" smtClean="0"/>
              <a:t> «Ромашка </a:t>
            </a:r>
            <a:r>
              <a:rPr lang="ru-RU" sz="1600" b="1" dirty="0" err="1" smtClean="0"/>
              <a:t>Блума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pic>
        <p:nvPicPr>
          <p:cNvPr id="6" name="Рисунок 5" descr="C:\Users\user\Desktop\для печати\IMG-20170306-WA0004.jpg"/>
          <p:cNvPicPr/>
          <p:nvPr/>
        </p:nvPicPr>
        <p:blipFill>
          <a:blip r:embed="rId3" cstate="print"/>
          <a:srcRect l="3806" t="10726"/>
          <a:stretch>
            <a:fillRect/>
          </a:stretch>
        </p:blipFill>
        <p:spPr bwMode="auto">
          <a:xfrm>
            <a:off x="5004048" y="116632"/>
            <a:ext cx="3888432" cy="3051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76056" y="3212976"/>
            <a:ext cx="4320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/>
              <a:t>СШ </a:t>
            </a:r>
            <a:r>
              <a:rPr lang="ru-RU" sz="1600" b="1" dirty="0" err="1"/>
              <a:t>с.Кырык</a:t>
            </a:r>
            <a:r>
              <a:rPr lang="ru-RU" sz="1600" b="1" dirty="0"/>
              <a:t> </a:t>
            </a:r>
            <a:r>
              <a:rPr lang="ru-RU" sz="1600" b="1" dirty="0" err="1" smtClean="0"/>
              <a:t>кудык</a:t>
            </a:r>
            <a:r>
              <a:rPr lang="ru-RU" sz="1600" b="1" dirty="0" smtClean="0"/>
              <a:t>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«Защита проекта»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9" name="Рисунок 8" descr="F:\ФОТО СЕМИНАР 24.01.2017\SAM_02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960440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6519446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СШ№7 </a:t>
            </a:r>
            <a:r>
              <a:rPr lang="ru-RU" sz="1600" b="1" dirty="0" smtClean="0"/>
              <a:t>«Закрытые – открытые вопросы»</a:t>
            </a:r>
            <a:endParaRPr lang="ru-RU" sz="1600" dirty="0"/>
          </a:p>
        </p:txBody>
      </p:sp>
      <p:pic>
        <p:nvPicPr>
          <p:cNvPr id="11" name="Рисунок 10" descr="C:\Users\информатика\Desktop\20171002_1559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88843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076056" y="443711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6519446"/>
            <a:ext cx="3576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СШ с. </a:t>
            </a:r>
            <a:r>
              <a:rPr lang="kk-KZ" sz="1600" b="1" dirty="0" smtClean="0"/>
              <a:t>Изобильное -  </a:t>
            </a:r>
            <a:r>
              <a:rPr lang="kk-KZ" sz="1600" b="1" dirty="0"/>
              <a:t>г</a:t>
            </a:r>
            <a:r>
              <a:rPr lang="kk-KZ" sz="1600" b="1" dirty="0" smtClean="0"/>
              <a:t>рупповая работа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mir\Desktop\Новая папка (2)\СШ 8 информация по ОСО\фото\IMG-20170224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Владелец\AppData\Local\Temp\Rar$DIa0.555\20171121_095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3960440" cy="2907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20150226_110238"/>
          <p:cNvPicPr/>
          <p:nvPr/>
        </p:nvPicPr>
        <p:blipFill>
          <a:blip r:embed="rId4" cstate="print"/>
          <a:srcRect r="12283"/>
          <a:stretch>
            <a:fillRect/>
          </a:stretch>
        </p:blipFill>
        <p:spPr bwMode="auto">
          <a:xfrm>
            <a:off x="4932040" y="3429001"/>
            <a:ext cx="388843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780851" y="2996952"/>
            <a:ext cx="3884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/>
              <a:t>Сш</a:t>
            </a:r>
            <a:r>
              <a:rPr lang="ru-RU" sz="1600" b="1" dirty="0" smtClean="0"/>
              <a:t> </a:t>
            </a:r>
            <a:r>
              <a:rPr lang="ru-RU" sz="1600" b="1" dirty="0"/>
              <a:t>№2» </a:t>
            </a:r>
            <a:r>
              <a:rPr lang="ru-RU" sz="1600" b="1" dirty="0" smtClean="0"/>
              <a:t>п.Бестобе – составление </a:t>
            </a:r>
            <a:r>
              <a:rPr lang="ru-RU" sz="1600" b="1" dirty="0" err="1" smtClean="0"/>
              <a:t>постера</a:t>
            </a:r>
            <a:endParaRPr lang="ru-RU" sz="1600" b="1" dirty="0"/>
          </a:p>
        </p:txBody>
      </p:sp>
      <p:pic>
        <p:nvPicPr>
          <p:cNvPr id="15" name="Рисунок 14" descr="C:\Users\Карлыгаш\Desktop\IMG-20171121-WA0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3888431" cy="2865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467544" y="3068960"/>
            <a:ext cx="3367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/>
              <a:t>Сш</a:t>
            </a:r>
            <a:r>
              <a:rPr lang="ru-RU" sz="1600" b="1" dirty="0" smtClean="0"/>
              <a:t> №9 – исследовательская работа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0797" y="6381328"/>
            <a:ext cx="3551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/>
              <a:t>Сш</a:t>
            </a:r>
            <a:r>
              <a:rPr lang="ru-RU" sz="1600" b="1" dirty="0" smtClean="0"/>
              <a:t> №8 – представление проектов      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6381328"/>
            <a:ext cx="3350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/>
              <a:t>Сш</a:t>
            </a:r>
            <a:r>
              <a:rPr lang="ru-RU" sz="1600" b="1" dirty="0" smtClean="0"/>
              <a:t> №1» П. Аксу – работа в группах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для практики\IMG_20160916_114653.jpg">
            <a:hlinkClick r:id="rId2" action="ppaction://hlinkfile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1642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3" descr="C:\Users\Карлыгаш\Desktop\IMG-20171121-WA000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92392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292080" y="3284984"/>
            <a:ext cx="3006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/>
              <a:t>СШ № </a:t>
            </a:r>
            <a:r>
              <a:rPr lang="en-US" sz="1600" b="1" dirty="0" smtClean="0"/>
              <a:t>9</a:t>
            </a:r>
            <a:r>
              <a:rPr lang="ru-RU" sz="1600" b="1" dirty="0"/>
              <a:t> </a:t>
            </a:r>
            <a:r>
              <a:rPr lang="ru-RU" sz="1600" b="1" dirty="0" smtClean="0"/>
              <a:t> «Лестница успеха»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429000"/>
            <a:ext cx="32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/>
              <a:t>СШ № 3 -  </a:t>
            </a:r>
            <a:r>
              <a:rPr lang="ru-RU" sz="1600" b="1" dirty="0" smtClean="0"/>
              <a:t>Обучение </a:t>
            </a:r>
            <a:r>
              <a:rPr lang="ru-RU" sz="1600" b="1" dirty="0"/>
              <a:t>через диалог</a:t>
            </a:r>
            <a:r>
              <a:rPr lang="ru-RU" b="1" dirty="0"/>
              <a:t> </a:t>
            </a:r>
          </a:p>
        </p:txBody>
      </p:sp>
      <p:pic>
        <p:nvPicPr>
          <p:cNvPr id="11" name="Picture 2" descr="G:\для практики\фото 5.jpg">
            <a:hlinkClick r:id="rId5" action="ppaction://hlinkfile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74441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1520" y="6488668"/>
            <a:ext cx="2610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/>
              <a:t>Формативное</a:t>
            </a:r>
            <a:r>
              <a:rPr lang="ru-RU" b="1" dirty="0"/>
              <a:t> </a:t>
            </a:r>
            <a:r>
              <a:rPr lang="ru-RU" sz="1600" b="1" dirty="0"/>
              <a:t>оценивание</a:t>
            </a:r>
            <a:r>
              <a:rPr lang="ru-RU" b="1" dirty="0"/>
              <a:t> </a:t>
            </a:r>
          </a:p>
        </p:txBody>
      </p:sp>
      <p:pic>
        <p:nvPicPr>
          <p:cNvPr id="25601" name="Picture 1" descr="C:\Users\Amir\AppData\Local\Temp\Rar$DIa2120.32436\IMG_44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645024"/>
            <a:ext cx="3647050" cy="2735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076056" y="6381328"/>
            <a:ext cx="3610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/>
              <a:t>СШ № 4 – исследовательский проект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844"/>
            <a:ext cx="7236296" cy="624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4581128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200" b="1" dirty="0" smtClean="0">
                <a:solidFill>
                  <a:srgbClr val="0000CC"/>
                </a:solidFill>
              </a:rPr>
              <a:t>Активные </a:t>
            </a:r>
            <a:br>
              <a:rPr lang="ru-RU" sz="2200" b="1" dirty="0" smtClean="0">
                <a:solidFill>
                  <a:srgbClr val="0000CC"/>
                </a:solidFill>
              </a:rPr>
            </a:br>
            <a:r>
              <a:rPr lang="ru-RU" sz="2200" b="1" dirty="0" smtClean="0">
                <a:solidFill>
                  <a:srgbClr val="0000CC"/>
                </a:solidFill>
              </a:rPr>
              <a:t>методы </a:t>
            </a:r>
            <a:br>
              <a:rPr lang="ru-RU" sz="2200" b="1" dirty="0" smtClean="0">
                <a:solidFill>
                  <a:srgbClr val="0000CC"/>
                </a:solidFill>
              </a:rPr>
            </a:br>
            <a:r>
              <a:rPr lang="ru-RU" sz="2200" b="1" dirty="0" smtClean="0">
                <a:solidFill>
                  <a:srgbClr val="0000CC"/>
                </a:solidFill>
              </a:rPr>
              <a:t>обучения 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092280" y="1196752"/>
            <a:ext cx="227456" cy="295232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  <a:prstDash val="dash"/>
              </a:ln>
              <a:solidFill>
                <a:srgbClr val="0000CC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092280" y="4221088"/>
            <a:ext cx="299464" cy="216024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15972" y="1700808"/>
            <a:ext cx="1928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Традиционные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методы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обучения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роблемы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92731" y="1124744"/>
            <a:ext cx="8671757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Каковы же проблемы педагогов  работе </a:t>
            </a:r>
            <a:endParaRPr lang="ru-RU" sz="2400" b="1" dirty="0" smtClean="0">
              <a:solidFill>
                <a:srgbClr val="0000CC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обновленной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программе?</a:t>
            </a:r>
            <a:endParaRPr lang="ru-RU" sz="2400" b="1" dirty="0">
              <a:solidFill>
                <a:srgbClr val="0000CC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критериев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оценивания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дискрипторов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вызывает затруднение;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планировании урока </a:t>
            </a:r>
            <a:endParaRPr lang="ru-RU" sz="2400" b="1" dirty="0" smtClean="0">
              <a:solidFill>
                <a:srgbClr val="0000CC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ставят неизмеримые </a:t>
            </a:r>
            <a:r>
              <a:rPr lang="ru-RU" sz="2400" b="1" dirty="0" err="1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цели,которые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дают возможности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оценить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 работы учащихся;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урока и задания для детей </a:t>
            </a:r>
            <a:endParaRPr lang="ru-RU" sz="2400" b="1" dirty="0" smtClean="0">
              <a:solidFill>
                <a:srgbClr val="0000CC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всегда соответствуют таксономии </a:t>
            </a:r>
            <a:r>
              <a:rPr lang="ru-RU" sz="2400" b="1" dirty="0" err="1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solidFill>
                <a:srgbClr val="0000CC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все родители учащихся адекватно воспринимают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нововведения в образовании.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все педагоги  прошли курсы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переподготовки по ОСО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CC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484</Words>
  <Application>Microsoft Office PowerPoint</Application>
  <PresentationFormat>Экран (4:3)</PresentationFormat>
  <Paragraphs>201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  Другими словами  учителя используют стратегии активного обучения    </vt:lpstr>
      <vt:lpstr>СШ им. п. Шантобе «Ромашка Блума»</vt:lpstr>
      <vt:lpstr>Презентация PowerPoint</vt:lpstr>
      <vt:lpstr>Презентация PowerPoint</vt:lpstr>
      <vt:lpstr> Активные  методы  обучения </vt:lpstr>
      <vt:lpstr>Проблемы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«Б» класс учитель  Бурдук Надежда  Ивановна  «Ромашка Блума»</dc:title>
  <dc:creator>Amir</dc:creator>
  <cp:lastModifiedBy>metod1</cp:lastModifiedBy>
  <cp:revision>86</cp:revision>
  <dcterms:created xsi:type="dcterms:W3CDTF">2017-11-25T09:46:18Z</dcterms:created>
  <dcterms:modified xsi:type="dcterms:W3CDTF">2017-11-29T04:38:45Z</dcterms:modified>
</cp:coreProperties>
</file>